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26" r:id="rId2"/>
    <p:sldId id="336" r:id="rId3"/>
    <p:sldId id="364" r:id="rId4"/>
    <p:sldId id="365" r:id="rId5"/>
    <p:sldId id="366" r:id="rId6"/>
    <p:sldId id="367" r:id="rId7"/>
    <p:sldId id="368" r:id="rId8"/>
    <p:sldId id="369" r:id="rId9"/>
    <p:sldId id="370" r:id="rId10"/>
    <p:sldId id="371" r:id="rId11"/>
    <p:sldId id="372" r:id="rId12"/>
    <p:sldId id="374" r:id="rId13"/>
    <p:sldId id="375" r:id="rId14"/>
    <p:sldId id="376" r:id="rId15"/>
    <p:sldId id="377" r:id="rId16"/>
    <p:sldId id="378" r:id="rId17"/>
    <p:sldId id="379" r:id="rId18"/>
    <p:sldId id="380" r:id="rId19"/>
    <p:sldId id="381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392" r:id="rId31"/>
    <p:sldId id="393" r:id="rId32"/>
    <p:sldId id="394" r:id="rId33"/>
    <p:sldId id="395" r:id="rId34"/>
    <p:sldId id="396" r:id="rId35"/>
    <p:sldId id="397" r:id="rId36"/>
    <p:sldId id="398" r:id="rId37"/>
    <p:sldId id="399" r:id="rId38"/>
    <p:sldId id="400" r:id="rId39"/>
    <p:sldId id="401" r:id="rId40"/>
    <p:sldId id="402" r:id="rId41"/>
    <p:sldId id="403" r:id="rId42"/>
    <p:sldId id="404" r:id="rId43"/>
    <p:sldId id="405" r:id="rId44"/>
    <p:sldId id="406" r:id="rId45"/>
    <p:sldId id="407" r:id="rId46"/>
    <p:sldId id="408" r:id="rId47"/>
    <p:sldId id="409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D0ADA2-6EF7-5D44-97FD-8C9A383247AB}">
          <p14:sldIdLst>
            <p14:sldId id="326"/>
            <p14:sldId id="336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1">
          <p15:clr>
            <a:srgbClr val="A4A3A4"/>
          </p15:clr>
        </p15:guide>
        <p15:guide id="2" orient="horz" pos="377">
          <p15:clr>
            <a:srgbClr val="A4A3A4"/>
          </p15:clr>
        </p15:guide>
        <p15:guide id="3" pos="5471">
          <p15:clr>
            <a:srgbClr val="A4A3A4"/>
          </p15:clr>
        </p15:guide>
        <p15:guide id="4" pos="2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3087"/>
    <a:srgbClr val="00A9F1"/>
    <a:srgbClr val="47B1E0"/>
    <a:srgbClr val="009CDE"/>
    <a:srgbClr val="99999A"/>
    <a:srgbClr val="77E0C1"/>
    <a:srgbClr val="B0008E"/>
    <a:srgbClr val="FF8F1C"/>
    <a:srgbClr val="00ACF5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9" autoAdjust="0"/>
    <p:restoredTop sz="90256" autoAdjust="0"/>
  </p:normalViewPr>
  <p:slideViewPr>
    <p:cSldViewPr snapToObjects="1">
      <p:cViewPr varScale="1">
        <p:scale>
          <a:sx n="50" d="100"/>
          <a:sy n="50" d="100"/>
        </p:scale>
        <p:origin x="184" y="328"/>
      </p:cViewPr>
      <p:guideLst>
        <p:guide orient="horz" pos="3951"/>
        <p:guide orient="horz" pos="377"/>
        <p:guide pos="5471"/>
        <p:guide pos="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858BF-E995-6B4A-A066-18CA04BBA799}" type="datetimeFigureOut">
              <a:rPr lang="en-US" smtClean="0"/>
              <a:pPr/>
              <a:t>6/22/18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647A9-C306-BB40-B7AB-6894368BB4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909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695E9-1DC5-9344-A1C3-9069609C108C}" type="datetimeFigureOut">
              <a:rPr lang="en-US" smtClean="0"/>
              <a:pPr/>
              <a:t>6/22/18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F319C-988A-5846-9E9C-782AF28753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164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F319C-988A-5846-9E9C-782AF28753F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38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050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2814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4"/>
            <a:ext cx="3025775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765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baseline="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 descr="Lady_taking_money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4"/>
          <a:stretch/>
        </p:blipFill>
        <p:spPr>
          <a:xfrm>
            <a:off x="4452776" y="0"/>
            <a:ext cx="4691224" cy="6234176"/>
          </a:xfrm>
          <a:prstGeom prst="rect">
            <a:avLst/>
          </a:prstGeom>
        </p:spPr>
      </p:pic>
      <p:sp>
        <p:nvSpPr>
          <p:cNvPr id="13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4"/>
            <a:ext cx="3025775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183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ibb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 userDrawn="1"/>
        </p:nvSpPr>
        <p:spPr>
          <a:xfrm>
            <a:off x="-458596" y="4246352"/>
            <a:ext cx="8497813" cy="1587024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 userDrawn="1"/>
        </p:nvSpPr>
        <p:spPr>
          <a:xfrm>
            <a:off x="-458596" y="2263927"/>
            <a:ext cx="7408653" cy="1587024"/>
          </a:xfrm>
          <a:prstGeom prst="parallelogram">
            <a:avLst/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145"/>
          <p:cNvSpPr/>
          <p:nvPr userDrawn="1"/>
        </p:nvSpPr>
        <p:spPr>
          <a:xfrm flipV="1">
            <a:off x="2353345" y="4559499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Shape 145"/>
          <p:cNvSpPr/>
          <p:nvPr userDrawn="1"/>
        </p:nvSpPr>
        <p:spPr>
          <a:xfrm flipV="1">
            <a:off x="2353345" y="2519497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31381" y="2448129"/>
            <a:ext cx="1987004" cy="954107"/>
          </a:xfrm>
          <a:prstGeom prst="rect">
            <a:avLst/>
          </a:prstGeom>
        </p:spPr>
        <p:txBody>
          <a:bodyPr vert="horz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31381" y="4445001"/>
            <a:ext cx="1987004" cy="954107"/>
          </a:xfrm>
          <a:prstGeom prst="rect">
            <a:avLst/>
          </a:prstGeom>
        </p:spPr>
        <p:txBody>
          <a:bodyPr vert="horz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2509129" y="2420689"/>
            <a:ext cx="424456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buNone/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2509129" y="4388817"/>
            <a:ext cx="5417213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buNone/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Group 24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6252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4"/>
            <a:ext cx="3025775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828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5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3032" y="2108200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53032" y="3835401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53032" y="4294716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1211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5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3032" y="2108200"/>
            <a:ext cx="3533169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53032" y="3835401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53032" y="4294716"/>
            <a:ext cx="3533169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Blip>
                <a:blip r:embed="rId2"/>
              </a:buBlip>
              <a:defRPr lang="en-US" sz="12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2321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5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3032" y="2108200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53032" y="3835401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53032" y="4294716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640015" y="1648885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640015" y="2108200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4640015" y="3835401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4640015" y="4294716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63733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54692" y="1648885"/>
            <a:ext cx="4394200" cy="3304116"/>
          </a:xfrm>
          <a:prstGeom prst="rect">
            <a:avLst/>
          </a:prstGeom>
        </p:spPr>
        <p:txBody>
          <a:bodyPr vert="horz"/>
          <a:lstStyle>
            <a:lvl1pPr marL="342900" indent="-342900">
              <a:defRPr lang="en-US" sz="12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5613" indent="-171450">
              <a:defRPr sz="1100">
                <a:solidFill>
                  <a:srgbClr val="7F7F7F"/>
                </a:solidFill>
                <a:latin typeface="Arial"/>
                <a:cs typeface="Arial"/>
              </a:defRPr>
            </a:lvl2pPr>
            <a:lvl3pPr marL="573088" indent="-117475">
              <a:defRPr sz="1000">
                <a:solidFill>
                  <a:srgbClr val="7F7F7F"/>
                </a:solidFill>
                <a:latin typeface="Arial"/>
                <a:cs typeface="Arial"/>
              </a:defRPr>
            </a:lvl3pPr>
          </a:lstStyle>
          <a:p>
            <a:pPr marL="285750" lvl="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411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>
          <a:xfrm>
            <a:off x="447676" y="1574285"/>
            <a:ext cx="2629717" cy="421319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1" name="Parallelogram 10"/>
          <p:cNvSpPr/>
          <p:nvPr userDrawn="1"/>
        </p:nvSpPr>
        <p:spPr>
          <a:xfrm>
            <a:off x="3195638" y="1574285"/>
            <a:ext cx="2629717" cy="421319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2" name="Parallelogram 11"/>
          <p:cNvSpPr/>
          <p:nvPr userDrawn="1"/>
        </p:nvSpPr>
        <p:spPr>
          <a:xfrm>
            <a:off x="5943601" y="1574285"/>
            <a:ext cx="2629717" cy="421319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2006601"/>
            <a:ext cx="2651973" cy="406188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3400" y="15742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271710" y="15742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20737" y="15742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195638" y="2156885"/>
            <a:ext cx="2547677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 b="1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195638" y="2413000"/>
            <a:ext cx="2547677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1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2934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3032" y="1295400"/>
            <a:ext cx="8231258" cy="4976284"/>
          </a:xfrm>
          <a:prstGeom prst="rect">
            <a:avLst/>
          </a:prstGeom>
        </p:spPr>
        <p:txBody>
          <a:bodyPr vert="horz"/>
          <a:lstStyle>
            <a:lvl1pPr marL="280988" indent="-280988">
              <a:buFont typeface="Arial"/>
              <a:buChar char="•"/>
              <a:defRPr sz="2200">
                <a:solidFill>
                  <a:srgbClr val="003087"/>
                </a:solidFill>
                <a:latin typeface="Arial"/>
                <a:cs typeface="Arial"/>
              </a:defRPr>
            </a:lvl1pPr>
            <a:lvl2pPr marL="512763" indent="-231775">
              <a:buFont typeface="Arial"/>
              <a:buChar char="•"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806450" indent="-293688">
              <a:buFont typeface="Arial"/>
              <a:buChar char="•"/>
              <a:defRPr sz="18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  </a:t>
            </a:r>
          </a:p>
          <a:p>
            <a:pPr lvl="1"/>
            <a:r>
              <a:rPr lang="en-US" dirty="0"/>
              <a:t> </a:t>
            </a:r>
          </a:p>
          <a:p>
            <a:pPr lvl="2"/>
            <a:r>
              <a:rPr lang="en-US" dirty="0"/>
              <a:t> </a:t>
            </a:r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547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>
          <a:xfrm>
            <a:off x="424391" y="1505237"/>
            <a:ext cx="3377143" cy="317412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6318796" y="2943213"/>
            <a:ext cx="1987004" cy="954107"/>
          </a:xfrm>
          <a:prstGeom prst="rect">
            <a:avLst/>
          </a:prstGeom>
        </p:spPr>
        <p:txBody>
          <a:bodyPr vert="horz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kern="1200" dirty="0" smtClean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8796" y="1433630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53032" y="1822648"/>
            <a:ext cx="3533169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arallelogram 22"/>
          <p:cNvSpPr/>
          <p:nvPr userDrawn="1"/>
        </p:nvSpPr>
        <p:spPr>
          <a:xfrm>
            <a:off x="424391" y="3605773"/>
            <a:ext cx="3377143" cy="317412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28796" y="3534166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53032" y="3923184"/>
            <a:ext cx="3533169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hevron 16"/>
          <p:cNvSpPr/>
          <p:nvPr userDrawn="1"/>
        </p:nvSpPr>
        <p:spPr>
          <a:xfrm>
            <a:off x="5334000" y="925104"/>
            <a:ext cx="609600" cy="5043897"/>
          </a:xfrm>
          <a:prstGeom prst="chevron">
            <a:avLst>
              <a:gd name="adj" fmla="val 89614"/>
            </a:avLst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8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3953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5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3032" y="2108200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53032" y="3835401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53032" y="4294716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arallelogram 14"/>
          <p:cNvSpPr>
            <a:spLocks noChangeAspect="1"/>
          </p:cNvSpPr>
          <p:nvPr userDrawn="1"/>
        </p:nvSpPr>
        <p:spPr>
          <a:xfrm>
            <a:off x="5643036" y="1485255"/>
            <a:ext cx="2823633" cy="2491444"/>
          </a:xfrm>
          <a:prstGeom prst="parallelogram">
            <a:avLst>
              <a:gd name="adj" fmla="val 18333"/>
            </a:avLst>
          </a:prstGeom>
          <a:solidFill>
            <a:srgbClr val="FF8F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Parallelogram 15"/>
          <p:cNvSpPr>
            <a:spLocks noChangeAspect="1"/>
          </p:cNvSpPr>
          <p:nvPr userDrawn="1"/>
        </p:nvSpPr>
        <p:spPr>
          <a:xfrm>
            <a:off x="4211885" y="2431532"/>
            <a:ext cx="2963898" cy="2243667"/>
          </a:xfrm>
          <a:prstGeom prst="parallelogram">
            <a:avLst>
              <a:gd name="adj" fmla="val 19972"/>
            </a:avLst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17" name="Parallelogram 16"/>
          <p:cNvSpPr>
            <a:spLocks noChangeAspect="1"/>
          </p:cNvSpPr>
          <p:nvPr userDrawn="1"/>
        </p:nvSpPr>
        <p:spPr>
          <a:xfrm>
            <a:off x="5490636" y="3034655"/>
            <a:ext cx="2878665" cy="2654947"/>
          </a:xfrm>
          <a:prstGeom prst="parallelogram">
            <a:avLst>
              <a:gd name="adj" fmla="val 19972"/>
            </a:avLst>
          </a:prstGeom>
          <a:solidFill>
            <a:srgbClr val="B000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497921" y="262903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76476" y="161800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33723" y="5153942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1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21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5656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Non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>
          <a:xfrm>
            <a:off x="447676" y="1843117"/>
            <a:ext cx="2629717" cy="981587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/>
          <p:cNvSpPr/>
          <p:nvPr userDrawn="1"/>
        </p:nvSpPr>
        <p:spPr>
          <a:xfrm>
            <a:off x="5707110" y="1847949"/>
            <a:ext cx="2629717" cy="98158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/>
          <p:cNvSpPr/>
          <p:nvPr userDrawn="1"/>
        </p:nvSpPr>
        <p:spPr>
          <a:xfrm>
            <a:off x="3077393" y="1843117"/>
            <a:ext cx="2629717" cy="981587"/>
          </a:xfrm>
          <a:prstGeom prst="parallelogram">
            <a:avLst/>
          </a:prstGeom>
          <a:solidFill>
            <a:srgbClr val="89C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3400" y="210820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175253" y="210820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779595" y="210820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50851" y="31242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076628" y="31242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02405" y="31242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6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1617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Non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arallelogram 16"/>
          <p:cNvSpPr/>
          <p:nvPr userDrawn="1"/>
        </p:nvSpPr>
        <p:spPr>
          <a:xfrm>
            <a:off x="577517" y="4061232"/>
            <a:ext cx="2629717" cy="981587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/>
          <p:cNvSpPr/>
          <p:nvPr userDrawn="1"/>
        </p:nvSpPr>
        <p:spPr>
          <a:xfrm>
            <a:off x="5836951" y="4066064"/>
            <a:ext cx="2629717" cy="98158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/>
          <p:cNvSpPr/>
          <p:nvPr userDrawn="1"/>
        </p:nvSpPr>
        <p:spPr>
          <a:xfrm>
            <a:off x="3207234" y="4061232"/>
            <a:ext cx="2629717" cy="981587"/>
          </a:xfrm>
          <a:prstGeom prst="parallelogram">
            <a:avLst/>
          </a:prstGeom>
          <a:solidFill>
            <a:srgbClr val="89C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56572" y="43174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286289" y="43174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914696" y="43174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70011" y="17018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395788" y="17018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021565" y="17018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6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5414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Non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4"/>
            <a:ext cx="3025775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00601" y="1648884"/>
            <a:ext cx="3025775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98267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Non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1" y="1648884"/>
            <a:ext cx="8332182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 userDrawn="1"/>
        </p:nvGrpSpPr>
        <p:grpSpPr>
          <a:xfrm>
            <a:off x="6237732" y="6403401"/>
            <a:ext cx="2296668" cy="302199"/>
            <a:chOff x="4800600" y="6373284"/>
            <a:chExt cx="2296668" cy="3021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58907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7018337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81001" y="2514600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4887547" y="6385568"/>
            <a:ext cx="2275253" cy="302199"/>
            <a:chOff x="4735147" y="6385568"/>
            <a:chExt cx="2275253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3630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4800600" y="6385568"/>
            <a:ext cx="2275253" cy="302199"/>
            <a:chOff x="4735147" y="6385568"/>
            <a:chExt cx="2275253" cy="3021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0679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2666303"/>
            <a:ext cx="7809325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200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 Background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1" y="1648884"/>
            <a:ext cx="8332182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2799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shap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2"/>
          <a:stretch/>
        </p:blipFill>
        <p:spPr>
          <a:xfrm flipH="1" flipV="1">
            <a:off x="7103530" y="0"/>
            <a:ext cx="2040471" cy="6858000"/>
          </a:xfrm>
          <a:prstGeom prst="rect">
            <a:avLst/>
          </a:prstGeom>
        </p:spPr>
      </p:pic>
      <p:sp>
        <p:nvSpPr>
          <p:cNvPr id="6" name="AutoShape 1"/>
          <p:cNvSpPr>
            <a:spLocks/>
          </p:cNvSpPr>
          <p:nvPr userDrawn="1"/>
        </p:nvSpPr>
        <p:spPr bwMode="auto">
          <a:xfrm>
            <a:off x="449263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© 2016 PayPal Inc. All rights reserved.</a:t>
            </a:r>
            <a:r>
              <a:rPr lang="en-US" sz="700" b="0" i="0" baseline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 Confidential and proprietary</a:t>
            </a:r>
            <a:r>
              <a:rPr lang="en-US" sz="700" b="0" i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.</a:t>
            </a:r>
            <a:endParaRPr lang="en-US" sz="700" b="0" i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Picture 9" descr="pp_v_color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258" y="5316152"/>
            <a:ext cx="1159404" cy="1143683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4735147" y="6385568"/>
            <a:ext cx="2275253" cy="302199"/>
            <a:chOff x="4735147" y="6385568"/>
            <a:chExt cx="2275253" cy="3021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1125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 Blue Background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/>
          <p:cNvSpPr/>
          <p:nvPr userDrawn="1"/>
        </p:nvSpPr>
        <p:spPr>
          <a:xfrm>
            <a:off x="-458596" y="4246352"/>
            <a:ext cx="8497813" cy="1587024"/>
          </a:xfrm>
          <a:prstGeom prst="parallelogram">
            <a:avLst/>
          </a:prstGeom>
          <a:solidFill>
            <a:srgbClr val="B000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Parallelogram 9"/>
          <p:cNvSpPr/>
          <p:nvPr userDrawn="1"/>
        </p:nvSpPr>
        <p:spPr>
          <a:xfrm>
            <a:off x="-458596" y="2263927"/>
            <a:ext cx="7408653" cy="1587024"/>
          </a:xfrm>
          <a:prstGeom prst="parallelogram">
            <a:avLst/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145"/>
          <p:cNvSpPr/>
          <p:nvPr userDrawn="1"/>
        </p:nvSpPr>
        <p:spPr>
          <a:xfrm flipV="1">
            <a:off x="2353345" y="4559499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2" name="Shape 145"/>
          <p:cNvSpPr/>
          <p:nvPr userDrawn="1"/>
        </p:nvSpPr>
        <p:spPr>
          <a:xfrm flipV="1">
            <a:off x="2353345" y="2519497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31381" y="2448129"/>
            <a:ext cx="1987004" cy="954107"/>
          </a:xfrm>
          <a:prstGeom prst="rect">
            <a:avLst/>
          </a:prstGeom>
        </p:spPr>
        <p:txBody>
          <a:bodyPr vert="horz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31381" y="4445001"/>
            <a:ext cx="1987004" cy="954107"/>
          </a:xfrm>
          <a:prstGeom prst="rect">
            <a:avLst/>
          </a:prstGeom>
        </p:spPr>
        <p:txBody>
          <a:bodyPr vert="horz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2509129" y="2420689"/>
            <a:ext cx="424456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buNone/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2509129" y="4388817"/>
            <a:ext cx="5417213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buNone/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90429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 with bulleted text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7675" y="1490134"/>
            <a:ext cx="3424238" cy="3522133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lang="en-US" sz="16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Blip>
                <a:blip r:embed="rId2"/>
              </a:buBlip>
              <a:defRPr lang="en-US" sz="12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</p:txBody>
      </p:sp>
      <p:sp>
        <p:nvSpPr>
          <p:cNvPr id="10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</a:t>
            </a:r>
            <a:r>
              <a:rPr lang="en-US" sz="700" b="0" i="0" kern="1200" baseline="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pp_h_1C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9303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Blue Background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/>
          <p:cNvSpPr/>
          <p:nvPr userDrawn="1"/>
        </p:nvSpPr>
        <p:spPr>
          <a:xfrm>
            <a:off x="577517" y="3079645"/>
            <a:ext cx="2629717" cy="981587"/>
          </a:xfrm>
          <a:prstGeom prst="parallelogram">
            <a:avLst/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CDE"/>
              </a:solidFill>
            </a:endParaRPr>
          </a:p>
        </p:txBody>
      </p:sp>
      <p:sp>
        <p:nvSpPr>
          <p:cNvPr id="11" name="Parallelogram 10"/>
          <p:cNvSpPr/>
          <p:nvPr userDrawn="1"/>
        </p:nvSpPr>
        <p:spPr>
          <a:xfrm>
            <a:off x="5836951" y="3084477"/>
            <a:ext cx="2629717" cy="98158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/>
          <p:cNvSpPr/>
          <p:nvPr userDrawn="1"/>
        </p:nvSpPr>
        <p:spPr>
          <a:xfrm>
            <a:off x="3207234" y="3079645"/>
            <a:ext cx="2629717" cy="981587"/>
          </a:xfrm>
          <a:prstGeom prst="parallelogram">
            <a:avLst/>
          </a:prstGeom>
          <a:solidFill>
            <a:srgbClr val="77E0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77517" y="4314049"/>
            <a:ext cx="2495526" cy="1309068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indent="0" algn="l" defTabSz="4572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lang="en-US" sz="14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342900" indent="-115888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1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3pPr>
            <a:lvl4pPr marL="1714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2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4pPr>
            <a:lvl5pPr marL="5143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Wingdings" charset="2"/>
              <a:buChar char="§"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5pPr>
          </a:lstStyle>
          <a:p>
            <a:pPr lvl="1"/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152550" y="4314049"/>
            <a:ext cx="2495526" cy="1309068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indent="0" algn="l" defTabSz="4572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lang="en-US" sz="14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342900" indent="-115888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1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3pPr>
            <a:lvl4pPr marL="1714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2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4pPr>
            <a:lvl5pPr marL="5143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Wingdings" charset="2"/>
              <a:buChar char="§"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5pPr>
          </a:lstStyle>
          <a:p>
            <a:pPr lvl="1"/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791200" y="4314049"/>
            <a:ext cx="2495526" cy="1309068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indent="0" algn="l" defTabSz="4572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lang="en-US" sz="14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342900" indent="-115888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1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3pPr>
            <a:lvl4pPr marL="1714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2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4pPr>
            <a:lvl5pPr marL="5143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Wingdings" charset="2"/>
              <a:buChar char="§"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5pPr>
          </a:lstStyle>
          <a:p>
            <a:pPr lvl="1"/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57022" y="3296299"/>
            <a:ext cx="2495528" cy="629468"/>
          </a:xfrm>
          <a:prstGeom prst="rect">
            <a:avLst/>
          </a:prstGeom>
        </p:spPr>
        <p:txBody>
          <a:bodyPr vert="horz" lIns="0"/>
          <a:lstStyle>
            <a:lvl1pPr marL="0" indent="0" algn="ctr">
              <a:buNone/>
              <a:defRPr sz="18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295672" y="3296299"/>
            <a:ext cx="2495528" cy="629468"/>
          </a:xfrm>
          <a:prstGeom prst="rect">
            <a:avLst/>
          </a:prstGeom>
        </p:spPr>
        <p:txBody>
          <a:bodyPr vert="horz" lIns="0"/>
          <a:lstStyle>
            <a:lvl1pPr marL="0" indent="0" algn="ctr">
              <a:buNone/>
              <a:defRPr sz="18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5971139" y="3296299"/>
            <a:ext cx="2495528" cy="629468"/>
          </a:xfrm>
          <a:prstGeom prst="rect">
            <a:avLst/>
          </a:prstGeom>
        </p:spPr>
        <p:txBody>
          <a:bodyPr vert="horz" lIns="0"/>
          <a:lstStyle>
            <a:lvl1pPr marL="0" indent="0" algn="ctr">
              <a:buNone/>
              <a:defRPr sz="18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6" name="Picture 15" descr="pp_h_1C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23" name="Group 22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8814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Blue Background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51346" y="1868070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51346" y="305810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FF8F1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51346" y="4221307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636592" y="219727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636592" y="3387306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FF8F1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636592" y="4550510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115554" y="1868070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115554" y="305810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5115554" y="4221307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400800" y="219727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lv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Arial"/>
              <a:buNone/>
            </a:pPr>
            <a:r>
              <a:rPr lang="en-US" dirty="0"/>
              <a:t>Click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400800" y="3387306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400800" y="4550510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31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0" name="Picture 2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32" name="Group 31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2827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Blue Background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509370" y="869038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477980" y="1939729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FF8F1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503700" y="3046389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833381" y="862878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833381" y="1947526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FF8F1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833381" y="2969334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472310" y="415502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472310" y="5269141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833381" y="4078326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lv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Arial"/>
              <a:buNone/>
            </a:pPr>
            <a:r>
              <a:rPr lang="en-US" dirty="0"/>
              <a:t>Click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833381" y="5105255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362625" y="2457389"/>
            <a:ext cx="3578590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9600" b="1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91597" y="3895798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9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6" name="Picture 25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30" name="Group 29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089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Slide">
    <p:bg>
      <p:bgPr>
        <a:solidFill>
          <a:srgbClr val="009C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2666303"/>
            <a:ext cx="7809325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23169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5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69853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47413" cy="533400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19201"/>
            <a:ext cx="8247412" cy="49244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 marL="571500" indent="-228600">
              <a:defRPr/>
            </a:lvl2pPr>
            <a:lvl3pPr marL="800100" indent="-228600">
              <a:defRPr/>
            </a:lvl3pPr>
            <a:lvl4pPr marL="1028700" indent="-280988">
              <a:defRPr/>
            </a:lvl4pPr>
            <a:lvl5pPr marL="12573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895063" y="6553200"/>
            <a:ext cx="9060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D854ACF-EFF3-42D3-AB5F-408268493A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7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solidFill>
          <a:srgbClr val="009C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shap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2"/>
          <a:stretch/>
        </p:blipFill>
        <p:spPr>
          <a:xfrm flipH="1" flipV="1">
            <a:off x="7103530" y="0"/>
            <a:ext cx="2040471" cy="685800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449263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© 2016 PayPal Inc. All rights reserved.</a:t>
            </a:r>
            <a:r>
              <a:rPr lang="en-US" sz="700" b="0" i="0" baseline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 Confidential and proprietary</a:t>
            </a:r>
            <a:r>
              <a:rPr lang="en-US" sz="700" b="0" i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.</a:t>
            </a:r>
            <a:endParaRPr lang="en-US" sz="700" b="0" i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0" name="Picture 9" descr="pp_v_color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258" y="5316152"/>
            <a:ext cx="1159404" cy="1143683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4735147" y="6385568"/>
            <a:ext cx="2275253" cy="302199"/>
            <a:chOff x="4735147" y="6385568"/>
            <a:chExt cx="2275253" cy="3021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854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5562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506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B000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535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77E0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795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FF8F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5816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43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89" r:id="rId2"/>
    <p:sldLayoutId id="2147483656" r:id="rId3"/>
    <p:sldLayoutId id="2147483666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55" r:id="rId10"/>
    <p:sldLayoutId id="2147483667" r:id="rId11"/>
    <p:sldLayoutId id="2147483674" r:id="rId12"/>
    <p:sldLayoutId id="2147483671" r:id="rId13"/>
    <p:sldLayoutId id="2147483668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73" r:id="rId24"/>
    <p:sldLayoutId id="2147483672" r:id="rId25"/>
    <p:sldLayoutId id="2147483650" r:id="rId26"/>
    <p:sldLayoutId id="2147483657" r:id="rId27"/>
    <p:sldLayoutId id="2147483665" r:id="rId28"/>
    <p:sldLayoutId id="2147483670" r:id="rId29"/>
    <p:sldLayoutId id="2147483679" r:id="rId30"/>
    <p:sldLayoutId id="2147483677" r:id="rId31"/>
    <p:sldLayoutId id="2147483676" r:id="rId32"/>
    <p:sldLayoutId id="2147483675" r:id="rId33"/>
    <p:sldLayoutId id="2147483678" r:id="rId34"/>
    <p:sldLayoutId id="2147483649" r:id="rId35"/>
    <p:sldLayoutId id="2147483669" r:id="rId36"/>
    <p:sldLayoutId id="2147483690" r:id="rId3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spike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Kafka Streams</a:t>
            </a:r>
          </a:p>
        </p:txBody>
      </p:sp>
    </p:spTree>
    <p:extLst>
      <p:ext uri="{BB962C8B-B14F-4D97-AF65-F5344CB8AC3E}">
        <p14:creationId xmlns:p14="http://schemas.microsoft.com/office/powerpoint/2010/main" val="859597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kafkacat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 Useful Tool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kafkacat</a:t>
            </a:r>
            <a:r>
              <a:rPr lang="en-US" dirty="0"/>
              <a:t> is a tool created by Magnus </a:t>
            </a:r>
            <a:r>
              <a:rPr lang="en-US" dirty="0" err="1"/>
              <a:t>Edenhill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edenhill</a:t>
            </a:r>
            <a:r>
              <a:rPr lang="en-US" dirty="0"/>
              <a:t>/</a:t>
            </a:r>
            <a:r>
              <a:rPr lang="en-US" dirty="0" err="1"/>
              <a:t>kafkacat</a:t>
            </a:r>
            <a:endParaRPr lang="en-US" dirty="0"/>
          </a:p>
          <a:p>
            <a:pPr lvl="1"/>
            <a:r>
              <a:rPr lang="en-US" dirty="0"/>
              <a:t>Doesn't require JVM</a:t>
            </a:r>
          </a:p>
          <a:p>
            <a:pPr lvl="1"/>
            <a:r>
              <a:rPr lang="en-US" dirty="0"/>
              <a:t>Similar to '</a:t>
            </a:r>
            <a:r>
              <a:rPr lang="en-US" dirty="0" err="1"/>
              <a:t>netcat</a:t>
            </a:r>
            <a:r>
              <a:rPr lang="en-US" dirty="0"/>
              <a:t>'</a:t>
            </a:r>
          </a:p>
          <a:p>
            <a:pPr lvl="1"/>
            <a:r>
              <a:rPr lang="en-US" dirty="0"/>
              <a:t>Can act as a Producer and consumer</a:t>
            </a:r>
          </a:p>
          <a:p>
            <a:pPr lvl="1"/>
            <a:r>
              <a:rPr lang="en-US" dirty="0"/>
              <a:t>Useful also to query metadata from Kafka</a:t>
            </a:r>
          </a:p>
          <a:p>
            <a:r>
              <a:rPr lang="en-US" dirty="0"/>
              <a:t>To provide the word list to the application, we could simply use </a:t>
            </a:r>
            <a:r>
              <a:rPr lang="en-US" dirty="0" err="1"/>
              <a:t>kafkacat</a:t>
            </a:r>
            <a:r>
              <a:rPr lang="en-US" dirty="0"/>
              <a:t> instead of writing new producers and consumers</a:t>
            </a:r>
          </a:p>
          <a:p>
            <a:r>
              <a:rPr lang="en-US" dirty="0"/>
              <a:t>Use as a producer</a:t>
            </a:r>
          </a:p>
          <a:p>
            <a:pPr lvl="1"/>
            <a:r>
              <a:rPr lang="en-US" dirty="0" err="1"/>
              <a:t>kafkacat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P </a:t>
            </a:r>
            <a:r>
              <a:rPr lang="mr-IN" dirty="0"/>
              <a:t>–</a:t>
            </a:r>
            <a:r>
              <a:rPr lang="en-US" dirty="0"/>
              <a:t>b </a:t>
            </a:r>
            <a:r>
              <a:rPr lang="en-US" dirty="0" err="1"/>
              <a:t>myBroker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t topic1 </a:t>
            </a:r>
          </a:p>
          <a:p>
            <a:r>
              <a:rPr lang="en-US" dirty="0"/>
              <a:t>Use as a consumer</a:t>
            </a:r>
          </a:p>
          <a:p>
            <a:pPr lvl="1"/>
            <a:r>
              <a:rPr lang="en-US" dirty="0" err="1"/>
              <a:t>kafkacat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b </a:t>
            </a:r>
            <a:r>
              <a:rPr lang="en-US" dirty="0" err="1"/>
              <a:t>myBroker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G </a:t>
            </a:r>
            <a:r>
              <a:rPr lang="en-US" dirty="0" err="1"/>
              <a:t>mygroup</a:t>
            </a:r>
            <a:r>
              <a:rPr lang="en-US" dirty="0"/>
              <a:t> topic1 topic 2</a:t>
            </a:r>
          </a:p>
        </p:txBody>
      </p:sp>
    </p:spTree>
    <p:extLst>
      <p:ext uri="{BB962C8B-B14F-4D97-AF65-F5344CB8AC3E}">
        <p14:creationId xmlns:p14="http://schemas.microsoft.com/office/powerpoint/2010/main" val="1841181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kafkacat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installation of </a:t>
            </a:r>
            <a:r>
              <a:rPr lang="en-US" dirty="0" err="1"/>
              <a:t>kafkacat</a:t>
            </a:r>
            <a:r>
              <a:rPr lang="en-US" dirty="0"/>
              <a:t> is trivial on Mac most Linux </a:t>
            </a:r>
            <a:r>
              <a:rPr lang="en-US" dirty="0" err="1"/>
              <a:t>distrobutions</a:t>
            </a:r>
            <a:endParaRPr lang="en-US" dirty="0"/>
          </a:p>
          <a:p>
            <a:pPr lvl="1"/>
            <a:r>
              <a:rPr lang="en-US" dirty="0"/>
              <a:t>Mac</a:t>
            </a:r>
          </a:p>
          <a:p>
            <a:pPr lvl="2"/>
            <a:r>
              <a:rPr lang="en-US" dirty="0"/>
              <a:t>brew install </a:t>
            </a:r>
            <a:r>
              <a:rPr lang="en-US" dirty="0" err="1"/>
              <a:t>kafkacat</a:t>
            </a:r>
            <a:endParaRPr lang="en-US" dirty="0"/>
          </a:p>
          <a:p>
            <a:pPr lvl="1"/>
            <a:r>
              <a:rPr lang="en-US" dirty="0"/>
              <a:t>Ubuntu or </a:t>
            </a:r>
            <a:r>
              <a:rPr lang="en-US" dirty="0" err="1"/>
              <a:t>Debian</a:t>
            </a:r>
            <a:endParaRPr lang="en-US" dirty="0"/>
          </a:p>
          <a:p>
            <a:pPr lvl="2"/>
            <a:r>
              <a:rPr lang="en-US" dirty="0"/>
              <a:t>[</a:t>
            </a:r>
            <a:r>
              <a:rPr lang="en-US" dirty="0" err="1"/>
              <a:t>sudo</a:t>
            </a:r>
            <a:r>
              <a:rPr lang="en-US" dirty="0"/>
              <a:t>] apt-get install </a:t>
            </a:r>
            <a:r>
              <a:rPr lang="en-US" dirty="0" err="1"/>
              <a:t>kafkacat</a:t>
            </a:r>
            <a:endParaRPr lang="en-US" dirty="0"/>
          </a:p>
          <a:p>
            <a:endParaRPr lang="en-US" dirty="0"/>
          </a:p>
          <a:p>
            <a:r>
              <a:rPr lang="en-US" dirty="0"/>
              <a:t>Our Kafka </a:t>
            </a:r>
            <a:r>
              <a:rPr lang="en-US" dirty="0" err="1"/>
              <a:t>docker</a:t>
            </a:r>
            <a:r>
              <a:rPr lang="en-US" dirty="0"/>
              <a:t> image is using Alpine distribution so if you want to run it in the </a:t>
            </a:r>
            <a:r>
              <a:rPr lang="en-US" dirty="0" err="1"/>
              <a:t>docker</a:t>
            </a:r>
            <a:r>
              <a:rPr lang="en-US" dirty="0"/>
              <a:t> image you'll have to:</a:t>
            </a:r>
          </a:p>
          <a:p>
            <a:pPr lvl="1"/>
            <a:r>
              <a:rPr lang="en-US" dirty="0" err="1"/>
              <a:t>apk</a:t>
            </a:r>
            <a:r>
              <a:rPr lang="en-US" dirty="0"/>
              <a:t> add --update alpine-</a:t>
            </a:r>
            <a:r>
              <a:rPr lang="en-US" dirty="0" err="1"/>
              <a:t>sdk</a:t>
            </a:r>
            <a:r>
              <a:rPr lang="en-US" dirty="0"/>
              <a:t> bash python </a:t>
            </a:r>
            <a:r>
              <a:rPr lang="en-US" dirty="0" err="1"/>
              <a:t>cmake</a:t>
            </a:r>
            <a:endParaRPr lang="en-US" dirty="0"/>
          </a:p>
          <a:p>
            <a:pPr lvl="1"/>
            <a:r>
              <a:rPr lang="en-US" dirty="0"/>
              <a:t>curl https://</a:t>
            </a:r>
            <a:r>
              <a:rPr lang="en-US" dirty="0" err="1"/>
              <a:t>codeload.github.com</a:t>
            </a:r>
            <a:r>
              <a:rPr lang="en-US" dirty="0"/>
              <a:t>/</a:t>
            </a:r>
            <a:r>
              <a:rPr lang="en-US" dirty="0" err="1"/>
              <a:t>edenhill</a:t>
            </a:r>
            <a:r>
              <a:rPr lang="en-US" dirty="0"/>
              <a:t>/</a:t>
            </a:r>
            <a:r>
              <a:rPr lang="en-US" dirty="0" err="1"/>
              <a:t>kafkacat</a:t>
            </a:r>
            <a:r>
              <a:rPr lang="en-US" dirty="0"/>
              <a:t>/</a:t>
            </a:r>
            <a:r>
              <a:rPr lang="en-US" dirty="0" err="1"/>
              <a:t>tar.gz</a:t>
            </a:r>
            <a:r>
              <a:rPr lang="en-US" dirty="0"/>
              <a:t>/master |</a:t>
            </a:r>
            <a:br>
              <a:rPr lang="en-US" dirty="0"/>
            </a:br>
            <a:r>
              <a:rPr lang="en-US" dirty="0"/>
              <a:t>tar </a:t>
            </a:r>
            <a:r>
              <a:rPr lang="en-US" dirty="0" err="1"/>
              <a:t>xzf</a:t>
            </a:r>
            <a:r>
              <a:rPr lang="en-US" dirty="0"/>
              <a:t> - &amp;&amp; cd </a:t>
            </a:r>
            <a:r>
              <a:rPr lang="en-US" dirty="0" err="1"/>
              <a:t>kafkacat</a:t>
            </a:r>
            <a:r>
              <a:rPr lang="en-US" dirty="0"/>
              <a:t>-* &amp;&amp; bash ./</a:t>
            </a:r>
            <a:r>
              <a:rPr lang="en-US" dirty="0" err="1"/>
              <a:t>bootstrap.sh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362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Topology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53032" y="4038600"/>
            <a:ext cx="8231258" cy="2233084"/>
          </a:xfrm>
        </p:spPr>
        <p:txBody>
          <a:bodyPr/>
          <a:lstStyle/>
          <a:p>
            <a:r>
              <a:rPr lang="en-US" dirty="0"/>
              <a:t>The topology defines the computational logic of the data processing pipeline</a:t>
            </a:r>
          </a:p>
          <a:p>
            <a:r>
              <a:rPr lang="en-US" dirty="0"/>
              <a:t>The topology typically forms a chain, but more advanced computation may be defined as a graph</a:t>
            </a:r>
          </a:p>
        </p:txBody>
      </p:sp>
      <p:sp>
        <p:nvSpPr>
          <p:cNvPr id="5" name="Oval 4"/>
          <p:cNvSpPr/>
          <p:nvPr/>
        </p:nvSpPr>
        <p:spPr>
          <a:xfrm>
            <a:off x="1440426" y="1222006"/>
            <a:ext cx="457200" cy="4572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6" name="Oval 5"/>
          <p:cNvSpPr/>
          <p:nvPr/>
        </p:nvSpPr>
        <p:spPr>
          <a:xfrm>
            <a:off x="1440426" y="2053878"/>
            <a:ext cx="457200" cy="4572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1440426" y="2906826"/>
            <a:ext cx="457200" cy="4572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cxnSp>
        <p:nvCxnSpPr>
          <p:cNvPr id="9" name="Straight Arrow Connector 8"/>
          <p:cNvCxnSpPr>
            <a:stCxn id="5" idx="4"/>
            <a:endCxn id="6" idx="0"/>
          </p:cNvCxnSpPr>
          <p:nvPr/>
        </p:nvCxnSpPr>
        <p:spPr>
          <a:xfrm>
            <a:off x="1669026" y="1679206"/>
            <a:ext cx="0" cy="374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4"/>
            <a:endCxn id="7" idx="0"/>
          </p:cNvCxnSpPr>
          <p:nvPr/>
        </p:nvCxnSpPr>
        <p:spPr>
          <a:xfrm>
            <a:off x="1669026" y="2511078"/>
            <a:ext cx="0" cy="395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410200" y="1222006"/>
            <a:ext cx="457200" cy="4572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00600" y="2053878"/>
            <a:ext cx="457200" cy="4572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096000" y="2053878"/>
            <a:ext cx="457200" cy="4572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410200" y="2906826"/>
            <a:ext cx="457200" cy="457200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cxnSp>
        <p:nvCxnSpPr>
          <p:cNvPr id="19" name="Straight Arrow Connector 18"/>
          <p:cNvCxnSpPr>
            <a:stCxn id="15" idx="3"/>
            <a:endCxn id="16" idx="7"/>
          </p:cNvCxnSpPr>
          <p:nvPr/>
        </p:nvCxnSpPr>
        <p:spPr>
          <a:xfrm flipH="1">
            <a:off x="5190845" y="1612251"/>
            <a:ext cx="286310" cy="5085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5"/>
            <a:endCxn id="17" idx="1"/>
          </p:cNvCxnSpPr>
          <p:nvPr/>
        </p:nvCxnSpPr>
        <p:spPr>
          <a:xfrm>
            <a:off x="5800445" y="1612251"/>
            <a:ext cx="362510" cy="5085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5"/>
            <a:endCxn id="18" idx="1"/>
          </p:cNvCxnSpPr>
          <p:nvPr/>
        </p:nvCxnSpPr>
        <p:spPr>
          <a:xfrm>
            <a:off x="5190845" y="2444123"/>
            <a:ext cx="286310" cy="529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3"/>
            <a:endCxn id="18" idx="7"/>
          </p:cNvCxnSpPr>
          <p:nvPr/>
        </p:nvCxnSpPr>
        <p:spPr>
          <a:xfrm flipH="1">
            <a:off x="5800445" y="2444123"/>
            <a:ext cx="362510" cy="529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67000" y="1735862"/>
            <a:ext cx="1645625" cy="41242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rgbClr val="009CDE"/>
              </a:buClr>
              <a:buSzPct val="100000"/>
              <a:buFontTx/>
              <a:buNone/>
              <a:tabLst/>
              <a:defRPr/>
            </a:pPr>
            <a:r>
              <a:rPr lang="en-US" sz="1600" b="1">
                <a:solidFill>
                  <a:srgbClr val="FF0000"/>
                </a:solidFill>
                <a:cs typeface="Arial"/>
              </a:rPr>
              <a:t>stream processor</a:t>
            </a:r>
            <a:endParaRPr lang="en-US" sz="1600" b="1" dirty="0" err="1">
              <a:solidFill>
                <a:srgbClr val="FF0000"/>
              </a:solidFill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67000" y="2360216"/>
            <a:ext cx="1645625" cy="41242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rgbClr val="009CDE"/>
              </a:buClr>
              <a:buSzPct val="100000"/>
              <a:buFontTx/>
              <a:buNone/>
              <a:tabLst/>
              <a:defRPr/>
            </a:pPr>
            <a:r>
              <a:rPr lang="en-US" sz="1600" b="1" dirty="0">
                <a:solidFill>
                  <a:srgbClr val="FF0000"/>
                </a:solidFill>
                <a:cs typeface="Arial"/>
              </a:rPr>
              <a:t>stream</a:t>
            </a:r>
          </a:p>
        </p:txBody>
      </p:sp>
      <p:cxnSp>
        <p:nvCxnSpPr>
          <p:cNvPr id="34" name="Curved Connector 33"/>
          <p:cNvCxnSpPr>
            <a:stCxn id="31" idx="3"/>
            <a:endCxn id="16" idx="1"/>
          </p:cNvCxnSpPr>
          <p:nvPr/>
        </p:nvCxnSpPr>
        <p:spPr>
          <a:xfrm>
            <a:off x="4312625" y="1942073"/>
            <a:ext cx="554930" cy="178760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31" idx="1"/>
            <a:endCxn id="6" idx="6"/>
          </p:cNvCxnSpPr>
          <p:nvPr/>
        </p:nvCxnSpPr>
        <p:spPr>
          <a:xfrm rot="10800000" flipV="1">
            <a:off x="1897626" y="1942072"/>
            <a:ext cx="769374" cy="34040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2" idx="1"/>
          </p:cNvCxnSpPr>
          <p:nvPr/>
        </p:nvCxnSpPr>
        <p:spPr>
          <a:xfrm rot="10800000" flipV="1">
            <a:off x="1677762" y="2566427"/>
            <a:ext cx="989238" cy="131400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>
            <a:stCxn id="32" idx="3"/>
          </p:cNvCxnSpPr>
          <p:nvPr/>
        </p:nvCxnSpPr>
        <p:spPr>
          <a:xfrm>
            <a:off x="4312625" y="2566427"/>
            <a:ext cx="993406" cy="206210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663020" y="2955792"/>
            <a:ext cx="1645625" cy="41242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rgbClr val="009CDE"/>
              </a:buClr>
              <a:buSzPct val="100000"/>
              <a:buFontTx/>
              <a:buNone/>
              <a:tabLst/>
              <a:defRPr/>
            </a:pPr>
            <a:r>
              <a:rPr lang="en-US" sz="1600" b="1" dirty="0">
                <a:solidFill>
                  <a:srgbClr val="FF0000"/>
                </a:solidFill>
                <a:cs typeface="Arial"/>
              </a:rPr>
              <a:t>sink processor</a:t>
            </a:r>
          </a:p>
        </p:txBody>
      </p:sp>
      <p:cxnSp>
        <p:nvCxnSpPr>
          <p:cNvPr id="59" name="Curved Connector 58"/>
          <p:cNvCxnSpPr>
            <a:stCxn id="58" idx="1"/>
            <a:endCxn id="7" idx="6"/>
          </p:cNvCxnSpPr>
          <p:nvPr/>
        </p:nvCxnSpPr>
        <p:spPr>
          <a:xfrm rot="10800000">
            <a:off x="1897626" y="3135427"/>
            <a:ext cx="765394" cy="26577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58" idx="3"/>
            <a:endCxn id="18" idx="2"/>
          </p:cNvCxnSpPr>
          <p:nvPr/>
        </p:nvCxnSpPr>
        <p:spPr>
          <a:xfrm flipV="1">
            <a:off x="4308645" y="3135426"/>
            <a:ext cx="1101555" cy="26577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663020" y="1121418"/>
            <a:ext cx="1645625" cy="41242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rgbClr val="009CDE"/>
              </a:buClr>
              <a:buSzPct val="100000"/>
              <a:buFontTx/>
              <a:buNone/>
              <a:tabLst/>
              <a:defRPr/>
            </a:pPr>
            <a:r>
              <a:rPr lang="en-US" sz="1600" b="1" dirty="0">
                <a:solidFill>
                  <a:srgbClr val="FF0000"/>
                </a:solidFill>
                <a:cs typeface="Arial"/>
              </a:rPr>
              <a:t>source processor</a:t>
            </a:r>
          </a:p>
        </p:txBody>
      </p:sp>
      <p:cxnSp>
        <p:nvCxnSpPr>
          <p:cNvPr id="66" name="Curved Connector 65"/>
          <p:cNvCxnSpPr>
            <a:stCxn id="65" idx="3"/>
            <a:endCxn id="15" idx="2"/>
          </p:cNvCxnSpPr>
          <p:nvPr/>
        </p:nvCxnSpPr>
        <p:spPr>
          <a:xfrm>
            <a:off x="4308645" y="1327629"/>
            <a:ext cx="1101555" cy="122977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/>
          <p:cNvCxnSpPr>
            <a:stCxn id="65" idx="1"/>
            <a:endCxn id="5" idx="6"/>
          </p:cNvCxnSpPr>
          <p:nvPr/>
        </p:nvCxnSpPr>
        <p:spPr>
          <a:xfrm rot="10800000" flipV="1">
            <a:off x="1897626" y="1327628"/>
            <a:ext cx="765394" cy="122977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475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and 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 streaming time is an important design consideration</a:t>
            </a:r>
          </a:p>
          <a:p>
            <a:pPr lvl="1"/>
            <a:r>
              <a:rPr lang="en-US" dirty="0"/>
              <a:t>When working with concepts such as windowing, it is essential to establish which time to use</a:t>
            </a:r>
          </a:p>
          <a:p>
            <a:endParaRPr lang="en-US" dirty="0"/>
          </a:p>
          <a:p>
            <a:r>
              <a:rPr lang="en-US" dirty="0"/>
              <a:t>Event-time</a:t>
            </a:r>
          </a:p>
          <a:p>
            <a:pPr lvl="1"/>
            <a:r>
              <a:rPr lang="en-US" dirty="0"/>
              <a:t>The point in time when an event or data record was created by the source</a:t>
            </a:r>
          </a:p>
          <a:p>
            <a:r>
              <a:rPr lang="en-US" dirty="0"/>
              <a:t>Processing-time</a:t>
            </a:r>
          </a:p>
          <a:p>
            <a:pPr lvl="1"/>
            <a:r>
              <a:rPr lang="en-US" dirty="0"/>
              <a:t>The point in time when an event was processed by the stream processor</a:t>
            </a:r>
          </a:p>
          <a:p>
            <a:r>
              <a:rPr lang="en-US" dirty="0"/>
              <a:t>Ingestion-time</a:t>
            </a:r>
          </a:p>
          <a:p>
            <a:pPr lvl="1"/>
            <a:r>
              <a:rPr lang="en-US" dirty="0"/>
              <a:t>The point in time when an event was stored in a topic partition by one of the Kafka brokers</a:t>
            </a:r>
          </a:p>
        </p:txBody>
      </p:sp>
    </p:spTree>
    <p:extLst>
      <p:ext uri="{BB962C8B-B14F-4D97-AF65-F5344CB8AC3E}">
        <p14:creationId xmlns:p14="http://schemas.microsoft.com/office/powerpoint/2010/main" val="1546999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Stream Processing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Typically we try to make our stream processing stateless</a:t>
            </a:r>
          </a:p>
          <a:p>
            <a:endParaRPr lang="en-US" dirty="0"/>
          </a:p>
          <a:p>
            <a:r>
              <a:rPr lang="en-US" dirty="0"/>
              <a:t>However, for some use cases, </a:t>
            </a:r>
            <a:r>
              <a:rPr lang="en-US" dirty="0" err="1"/>
              <a:t>stateful</a:t>
            </a:r>
            <a:r>
              <a:rPr lang="en-US" dirty="0"/>
              <a:t> streaming may be essential</a:t>
            </a:r>
          </a:p>
          <a:p>
            <a:r>
              <a:rPr lang="en-US" dirty="0"/>
              <a:t>The Kafka Stream DSL provides support for </a:t>
            </a:r>
            <a:r>
              <a:rPr lang="en-US" dirty="0" err="1"/>
              <a:t>stateful</a:t>
            </a:r>
            <a:r>
              <a:rPr lang="en-US" dirty="0"/>
              <a:t> processing</a:t>
            </a:r>
          </a:p>
        </p:txBody>
      </p:sp>
    </p:spTree>
    <p:extLst>
      <p:ext uri="{BB962C8B-B14F-4D97-AF65-F5344CB8AC3E}">
        <p14:creationId xmlns:p14="http://schemas.microsoft.com/office/powerpoint/2010/main" val="1783885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vs. Table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Kafka streams introduces the concept of tables, where</a:t>
            </a:r>
          </a:p>
          <a:p>
            <a:pPr lvl="1"/>
            <a:r>
              <a:rPr lang="en-US" dirty="0"/>
              <a:t>A stream can be viewed as a table: </a:t>
            </a:r>
            <a:r>
              <a:rPr lang="en-US" dirty="0" err="1"/>
              <a:t>KStream</a:t>
            </a:r>
            <a:r>
              <a:rPr lang="en-US" dirty="0"/>
              <a:t> → </a:t>
            </a:r>
            <a:r>
              <a:rPr lang="en-US" dirty="0" err="1"/>
              <a:t>KTable</a:t>
            </a:r>
            <a:endParaRPr lang="en-US" dirty="0"/>
          </a:p>
          <a:p>
            <a:pPr lvl="1"/>
            <a:r>
              <a:rPr lang="en-US" dirty="0"/>
              <a:t>A table can be viewed as a stream: </a:t>
            </a:r>
            <a:r>
              <a:rPr lang="en-US" dirty="0" err="1"/>
              <a:t>KTable</a:t>
            </a:r>
            <a:r>
              <a:rPr lang="en-US" dirty="0"/>
              <a:t> → </a:t>
            </a:r>
            <a:r>
              <a:rPr lang="en-US" dirty="0" err="1"/>
              <a:t>KStream</a:t>
            </a:r>
            <a:endParaRPr lang="en-US" dirty="0"/>
          </a:p>
          <a:p>
            <a:pPr lvl="1"/>
            <a:r>
              <a:rPr lang="en-US" dirty="0"/>
              <a:t>(called stream-table duality)</a:t>
            </a:r>
          </a:p>
          <a:p>
            <a:r>
              <a:rPr lang="en-US" dirty="0"/>
              <a:t>Streams as tables</a:t>
            </a:r>
          </a:p>
          <a:p>
            <a:pPr lvl="1"/>
            <a:r>
              <a:rPr lang="en-US" dirty="0"/>
              <a:t>A stream can be considered a </a:t>
            </a:r>
            <a:r>
              <a:rPr lang="en-US" dirty="0" err="1"/>
              <a:t>changelog</a:t>
            </a:r>
            <a:r>
              <a:rPr lang="en-US" dirty="0"/>
              <a:t> of a table</a:t>
            </a:r>
          </a:p>
          <a:p>
            <a:pPr lvl="1"/>
            <a:r>
              <a:rPr lang="en-US" dirty="0"/>
              <a:t>One can convert the stream into a table by replaying the event stream</a:t>
            </a:r>
          </a:p>
          <a:p>
            <a:r>
              <a:rPr lang="en-US" dirty="0"/>
              <a:t>Table as streams</a:t>
            </a:r>
          </a:p>
          <a:p>
            <a:pPr lvl="1"/>
            <a:r>
              <a:rPr lang="en-US" dirty="0"/>
              <a:t>A table can be be converted into a stream by iterating over each key-value entry</a:t>
            </a:r>
          </a:p>
        </p:txBody>
      </p:sp>
    </p:spTree>
    <p:extLst>
      <p:ext uri="{BB962C8B-B14F-4D97-AF65-F5344CB8AC3E}">
        <p14:creationId xmlns:p14="http://schemas.microsoft.com/office/powerpoint/2010/main" val="1620040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53032" y="3124200"/>
            <a:ext cx="8231258" cy="3147484"/>
          </a:xfrm>
        </p:spPr>
        <p:txBody>
          <a:bodyPr/>
          <a:lstStyle/>
          <a:p>
            <a:r>
              <a:rPr lang="en-US" dirty="0"/>
              <a:t>We may have to process data in time buckets, called windows</a:t>
            </a:r>
          </a:p>
          <a:p>
            <a:r>
              <a:rPr lang="en-US" dirty="0"/>
              <a:t>Typically as part of some form of aggregation</a:t>
            </a:r>
          </a:p>
          <a:p>
            <a:r>
              <a:rPr lang="en-US" dirty="0"/>
              <a:t>Windowing operations are available in the Kafka Stream DSL</a:t>
            </a:r>
          </a:p>
          <a:p>
            <a:r>
              <a:rPr lang="en-US" dirty="0"/>
              <a:t>A window has a retention period to handle possible late arriving events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38200" y="1524000"/>
            <a:ext cx="685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066800" y="1333500"/>
            <a:ext cx="381000" cy="38100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1680117" y="1333500"/>
            <a:ext cx="381000" cy="381000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8" name="Oval 7"/>
          <p:cNvSpPr/>
          <p:nvPr/>
        </p:nvSpPr>
        <p:spPr>
          <a:xfrm>
            <a:off x="2269273" y="1334429"/>
            <a:ext cx="381000" cy="381000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9" name="Oval 8"/>
          <p:cNvSpPr/>
          <p:nvPr/>
        </p:nvSpPr>
        <p:spPr>
          <a:xfrm>
            <a:off x="2882590" y="1334429"/>
            <a:ext cx="381000" cy="38100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501482" y="1333500"/>
            <a:ext cx="381000" cy="381000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14799" y="1333500"/>
            <a:ext cx="381000" cy="381000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709530" y="1334448"/>
            <a:ext cx="381000" cy="38100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322847" y="1334448"/>
            <a:ext cx="381000" cy="381000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904569" y="1333500"/>
            <a:ext cx="381000" cy="381000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517886" y="1333500"/>
            <a:ext cx="381000" cy="38100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990600" y="920013"/>
            <a:ext cx="0" cy="18288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743200" y="920013"/>
            <a:ext cx="0" cy="18288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72000" y="920013"/>
            <a:ext cx="0" cy="18288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400800" y="920013"/>
            <a:ext cx="0" cy="18288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464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Stream Processing Pipelines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53032" y="1295400"/>
            <a:ext cx="4152013" cy="4976284"/>
          </a:xfrm>
        </p:spPr>
        <p:txBody>
          <a:bodyPr/>
          <a:lstStyle/>
          <a:p>
            <a:r>
              <a:rPr lang="en-US" dirty="0"/>
              <a:t>The Kafka Stream DSL supports ways to parallelize and rendezvous processing steps</a:t>
            </a:r>
          </a:p>
          <a:p>
            <a:r>
              <a:rPr lang="en-US" dirty="0"/>
              <a:t>Join</a:t>
            </a:r>
          </a:p>
          <a:p>
            <a:pPr lvl="1"/>
            <a:r>
              <a:rPr lang="en-US" dirty="0"/>
              <a:t>This operation merges two streams into a single stream</a:t>
            </a:r>
          </a:p>
          <a:p>
            <a:r>
              <a:rPr lang="en-US" dirty="0"/>
              <a:t>Aggregation</a:t>
            </a:r>
          </a:p>
          <a:p>
            <a:pPr lvl="1"/>
            <a:r>
              <a:rPr lang="en-US" dirty="0"/>
              <a:t>Takes one input stream and yields a new stream by combining multiple input events into a single output event</a:t>
            </a:r>
          </a:p>
          <a:p>
            <a:pPr lvl="1"/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209367" y="1288026"/>
            <a:ext cx="3352800" cy="4264394"/>
            <a:chOff x="4800600" y="1222006"/>
            <a:chExt cx="1752600" cy="2142020"/>
          </a:xfrm>
        </p:grpSpPr>
        <p:sp>
          <p:nvSpPr>
            <p:cNvPr id="5" name="Oval 4"/>
            <p:cNvSpPr/>
            <p:nvPr/>
          </p:nvSpPr>
          <p:spPr>
            <a:xfrm>
              <a:off x="5410200" y="1222006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800600" y="2053878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6096000" y="2053878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410200" y="2906826"/>
              <a:ext cx="457200" cy="457200"/>
            </a:xfrm>
            <a:prstGeom prst="ellips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  <a:cs typeface="Arial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190845" y="1612251"/>
              <a:ext cx="286310" cy="5085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5800445" y="1612251"/>
              <a:ext cx="362510" cy="5085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5190845" y="2444123"/>
              <a:ext cx="286310" cy="529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5800445" y="2444123"/>
              <a:ext cx="362510" cy="529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9517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Backpressure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Kafka Streams don't need a backpressure mechanism</a:t>
            </a:r>
          </a:p>
          <a:p>
            <a:r>
              <a:rPr lang="en-US" dirty="0"/>
              <a:t>Kafka uses a depth-first processing strategy</a:t>
            </a:r>
          </a:p>
          <a:p>
            <a:pPr lvl="1"/>
            <a:r>
              <a:rPr lang="en-US" dirty="0"/>
              <a:t>Each event consumed from Kafka goes through the complete processor topology before the next message is processed</a:t>
            </a:r>
          </a:p>
        </p:txBody>
      </p:sp>
    </p:spTree>
    <p:extLst>
      <p:ext uri="{BB962C8B-B14F-4D97-AF65-F5344CB8AC3E}">
        <p14:creationId xmlns:p14="http://schemas.microsoft.com/office/powerpoint/2010/main" val="1744435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Kafka provides a stream processing library</a:t>
            </a:r>
          </a:p>
          <a:p>
            <a:r>
              <a:rPr lang="en-US" dirty="0"/>
              <a:t>Two APIs</a:t>
            </a:r>
          </a:p>
          <a:p>
            <a:pPr lvl="1"/>
            <a:r>
              <a:rPr lang="en-US" dirty="0"/>
              <a:t>Low level API</a:t>
            </a:r>
          </a:p>
          <a:p>
            <a:pPr lvl="1"/>
            <a:r>
              <a:rPr lang="en-US" dirty="0"/>
              <a:t>Kafka Stream DSL</a:t>
            </a:r>
          </a:p>
          <a:p>
            <a:r>
              <a:rPr lang="en-US" dirty="0"/>
              <a:t>The Kafka Stream DSL enables the definition of processing topologies</a:t>
            </a:r>
          </a:p>
          <a:p>
            <a:r>
              <a:rPr lang="en-US" dirty="0"/>
              <a:t>Kafka streams support </a:t>
            </a:r>
            <a:r>
              <a:rPr lang="en-US" dirty="0" err="1"/>
              <a:t>stateful</a:t>
            </a:r>
            <a:r>
              <a:rPr lang="en-US" dirty="0"/>
              <a:t> stream processing</a:t>
            </a:r>
          </a:p>
          <a:p>
            <a:r>
              <a:rPr lang="en-US" dirty="0"/>
              <a:t>Kafka has a reach support of functions and features</a:t>
            </a:r>
          </a:p>
          <a:p>
            <a:pPr lvl="1"/>
            <a:r>
              <a:rPr lang="en-US" dirty="0"/>
              <a:t>Windowing</a:t>
            </a:r>
          </a:p>
          <a:p>
            <a:pPr lvl="1"/>
            <a:r>
              <a:rPr lang="en-US" dirty="0"/>
              <a:t>Aggregation</a:t>
            </a:r>
          </a:p>
          <a:p>
            <a:pPr lvl="1"/>
            <a:r>
              <a:rPr lang="en-US" dirty="0"/>
              <a:t>Join</a:t>
            </a:r>
          </a:p>
          <a:p>
            <a:pPr lvl="1"/>
            <a:r>
              <a:rPr lang="en-US" dirty="0"/>
              <a:t>Functions (map, </a:t>
            </a:r>
            <a:r>
              <a:rPr lang="en-US" dirty="0" err="1"/>
              <a:t>flatMap</a:t>
            </a:r>
            <a:r>
              <a:rPr lang="en-US" dirty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24234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Alternative for streaming to and from Kafka</a:t>
            </a:r>
          </a:p>
          <a:p>
            <a:pPr lvl="1"/>
            <a:r>
              <a:rPr lang="en-US" dirty="0"/>
              <a:t>Part of the Apache Kafka </a:t>
            </a:r>
          </a:p>
          <a:p>
            <a:r>
              <a:rPr lang="en-US" dirty="0"/>
              <a:t>Powerful</a:t>
            </a:r>
          </a:p>
          <a:p>
            <a:pPr lvl="1"/>
            <a:r>
              <a:rPr lang="en-US" dirty="0"/>
              <a:t>Highly scalable, fault-tolerant</a:t>
            </a:r>
          </a:p>
          <a:p>
            <a:pPr lvl="1"/>
            <a:r>
              <a:rPr lang="en-US" dirty="0"/>
              <a:t>Rich feature set with support for both stateless and </a:t>
            </a:r>
            <a:r>
              <a:rPr lang="en-US" dirty="0" err="1"/>
              <a:t>stateful</a:t>
            </a:r>
            <a:r>
              <a:rPr lang="en-US" dirty="0"/>
              <a:t> processing</a:t>
            </a:r>
          </a:p>
          <a:p>
            <a:pPr lvl="1"/>
            <a:r>
              <a:rPr lang="en-US" dirty="0"/>
              <a:t>Support for fault-tolerant local state</a:t>
            </a:r>
          </a:p>
          <a:p>
            <a:r>
              <a:rPr lang="en-US" dirty="0"/>
              <a:t>Lightweight</a:t>
            </a:r>
          </a:p>
          <a:p>
            <a:pPr lvl="1"/>
            <a:r>
              <a:rPr lang="en-US" dirty="0"/>
              <a:t>Just a library integrated in Kafka (no external dependencies)</a:t>
            </a:r>
          </a:p>
          <a:p>
            <a:pPr lvl="1"/>
            <a:r>
              <a:rPr lang="en-US" dirty="0"/>
              <a:t>No need for dedicated clusters</a:t>
            </a:r>
          </a:p>
          <a:p>
            <a:r>
              <a:rPr lang="en-US" dirty="0"/>
              <a:t>Near real-time</a:t>
            </a:r>
          </a:p>
          <a:p>
            <a:pPr lvl="1"/>
            <a:r>
              <a:rPr lang="en-US" dirty="0"/>
              <a:t>Millisecond processing latency</a:t>
            </a:r>
          </a:p>
        </p:txBody>
      </p:sp>
    </p:spTree>
    <p:extLst>
      <p:ext uri="{BB962C8B-B14F-4D97-AF65-F5344CB8AC3E}">
        <p14:creationId xmlns:p14="http://schemas.microsoft.com/office/powerpoint/2010/main" val="1069295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E4B71-1F65-8343-BD9C-217ECEA7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E9A4B6-4773-0F4B-B4E5-82D6A77F7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2187D-5786-1F44-93C4-EB099911BB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Lab 1: Word count using Kafka Streams</a:t>
            </a:r>
          </a:p>
          <a:p>
            <a:pPr lvl="1"/>
            <a:r>
              <a:rPr lang="en-US" dirty="0"/>
              <a:t>I will show this in slides</a:t>
            </a:r>
          </a:p>
          <a:p>
            <a:r>
              <a:rPr lang="en-US" dirty="0"/>
              <a:t>Lab 2: Word count in Spark</a:t>
            </a:r>
          </a:p>
          <a:p>
            <a:pPr lvl="1"/>
            <a:r>
              <a:rPr lang="en-US" dirty="0"/>
              <a:t>I'll leave that for you to do after the class</a:t>
            </a:r>
          </a:p>
          <a:p>
            <a:r>
              <a:rPr lang="en-US" dirty="0"/>
              <a:t>Lab 3: IoT example in Spark</a:t>
            </a:r>
          </a:p>
          <a:p>
            <a:pPr lvl="1"/>
            <a:r>
              <a:rPr lang="en-US" dirty="0"/>
              <a:t>I'll walk you through the code</a:t>
            </a:r>
          </a:p>
          <a:p>
            <a:r>
              <a:rPr lang="en-US" dirty="0"/>
              <a:t>Example 4: IoT example implemented in Kafka Streams</a:t>
            </a:r>
          </a:p>
          <a:p>
            <a:pPr lvl="1"/>
            <a:r>
              <a:rPr lang="en-US" dirty="0"/>
              <a:t>I'll walk you through the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05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6987-7982-C94A-AC75-99300ED83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Setup Your </a:t>
            </a:r>
            <a:r>
              <a:rPr lang="en-US" dirty="0" err="1"/>
              <a:t>docker.yml</a:t>
            </a:r>
            <a:r>
              <a:rPr lang="en-US" dirty="0"/>
              <a:t>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6CE7BA-1F85-C041-B6C5-4D07DF746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390ECA-B34D-254D-96E5-A3C74D9B55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We've done this before...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docker-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compose.yml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file is in the directory:</a:t>
            </a:r>
          </a:p>
          <a:p>
            <a:pPr lvl="1"/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kafka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-lab/labs/06-Streaming/docker</a:t>
            </a:r>
          </a:p>
          <a:p>
            <a:r>
              <a:rPr lang="en-US" dirty="0"/>
              <a:t>Modify the 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KAFKA_ADVERTISED_HOST_NAME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to refer to the IP of your machine</a:t>
            </a:r>
          </a:p>
          <a:p>
            <a:r>
              <a:rPr lang="en-US" dirty="0"/>
              <a:t>Notice that in this docker-compose file we have more processes:</a:t>
            </a:r>
          </a:p>
          <a:p>
            <a:pPr lvl="1"/>
            <a:r>
              <a:rPr lang="en-US" dirty="0" err="1"/>
              <a:t>ZooKeeper</a:t>
            </a:r>
            <a:endParaRPr lang="en-US" dirty="0"/>
          </a:p>
          <a:p>
            <a:pPr lvl="1"/>
            <a:r>
              <a:rPr lang="en-US" dirty="0"/>
              <a:t>Kafka</a:t>
            </a:r>
          </a:p>
          <a:p>
            <a:pPr lvl="1"/>
            <a:r>
              <a:rPr lang="en-US" dirty="0"/>
              <a:t>Spark Master</a:t>
            </a:r>
          </a:p>
          <a:p>
            <a:pPr lvl="1"/>
            <a:r>
              <a:rPr lang="en-US" dirty="0"/>
              <a:t>Spark Worker</a:t>
            </a:r>
          </a:p>
        </p:txBody>
      </p:sp>
    </p:spTree>
    <p:extLst>
      <p:ext uri="{BB962C8B-B14F-4D97-AF65-F5344CB8AC3E}">
        <p14:creationId xmlns:p14="http://schemas.microsoft.com/office/powerpoint/2010/main" val="2492023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19504-71D6-8A40-A7B2-BB7E37DDD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Start Your Docker Processes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E40E70-BAC0-0B4E-BFAF-4805DBE7E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A7400-1331-B841-96F0-0B89C68F65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Start your processes with:</a:t>
            </a:r>
            <a:br>
              <a:rPr lang="en-US" dirty="0"/>
            </a:br>
            <a:r>
              <a:rPr lang="en-US" dirty="0"/>
              <a:t>	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docker-compose up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6D3CA3-C2CE-1B4B-9D93-916800F3C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438400"/>
            <a:ext cx="8882308" cy="317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16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5B98E-A23B-8945-BC00-BE8FFE66A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Create Some Topics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EB53C0-3FD4-1744-AE82-8DD5BBACB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B8092-679B-6944-8FCD-5DC7E1131D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Start a new terminal (you may want to keep this terminal to eventually shutdown the docker containers)</a:t>
            </a:r>
          </a:p>
          <a:p>
            <a:r>
              <a:rPr lang="en-US" dirty="0"/>
              <a:t>For the word-count we'll have two topics:</a:t>
            </a:r>
          </a:p>
          <a:p>
            <a:pPr lvl="1"/>
            <a:r>
              <a:rPr lang="en-US" dirty="0"/>
              <a:t>stream-input</a:t>
            </a:r>
          </a:p>
          <a:p>
            <a:pPr lvl="1"/>
            <a:r>
              <a:rPr lang="en-US" dirty="0"/>
              <a:t>stream-output</a:t>
            </a:r>
          </a:p>
          <a:p>
            <a:r>
              <a:rPr lang="en-US" dirty="0"/>
              <a:t>Use the docker-compose exec to create the topics: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1AC2A-D194-B043-969A-DE8D79B51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2743"/>
            <a:ext cx="9144000" cy="157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56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8CA7A-F375-F343-AA6F-A8261FC5E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Create a Console Consumer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EDE5DA-1E90-EC4C-B94F-50F43836E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C533A-6598-1F4F-A70D-BECD4DD6E8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Let's create a console consumer to listen to the end result</a:t>
            </a:r>
          </a:p>
          <a:p>
            <a:r>
              <a:rPr lang="en-US" dirty="0"/>
              <a:t>In a separate terminal</a:t>
            </a:r>
          </a:p>
          <a:p>
            <a:pPr lvl="1"/>
            <a:r>
              <a:rPr lang="en-US" dirty="0"/>
              <a:t>Change to the docker directory</a:t>
            </a:r>
          </a:p>
          <a:p>
            <a:pPr lvl="1"/>
            <a:r>
              <a:rPr lang="en-US" dirty="0"/>
              <a:t>Run a console consumer listening to the stream-output: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docker-compose exec 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kafka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/opt/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kafka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kafka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-console-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consumer.sh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--bootstrap-server localhost:9092 </a:t>
            </a:r>
            <a:b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--topic stream-output </a:t>
            </a:r>
            <a:b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--from-beginning </a:t>
            </a:r>
            <a:b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--property 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print.key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=true</a:t>
            </a:r>
          </a:p>
          <a:p>
            <a:endParaRPr lang="en-US" dirty="0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0C547185-1D10-914B-AA53-1397C7486013}"/>
              </a:ext>
            </a:extLst>
          </p:cNvPr>
          <p:cNvSpPr/>
          <p:nvPr/>
        </p:nvSpPr>
        <p:spPr>
          <a:xfrm flipH="1">
            <a:off x="4724400" y="4191000"/>
            <a:ext cx="3384719" cy="593558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Prints the key as well as the value of each message</a:t>
            </a:r>
          </a:p>
        </p:txBody>
      </p:sp>
    </p:spTree>
    <p:extLst>
      <p:ext uri="{BB962C8B-B14F-4D97-AF65-F5344CB8AC3E}">
        <p14:creationId xmlns:p14="http://schemas.microsoft.com/office/powerpoint/2010/main" val="2716507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E37FC-41EF-974A-B8B2-7A23AB9D8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AFF0B-33A9-EE40-A7DC-121A52C4D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A2C1D68-1859-3148-893A-15D6BF005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75987" cy="37235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EC3C86-4FE9-0543-A4ED-37257579961B}"/>
              </a:ext>
            </a:extLst>
          </p:cNvPr>
          <p:cNvSpPr/>
          <p:nvPr/>
        </p:nvSpPr>
        <p:spPr>
          <a:xfrm>
            <a:off x="1558894" y="1909776"/>
            <a:ext cx="605819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docker</a:t>
            </a:r>
            <a:r>
              <a:rPr 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containers</a:t>
            </a:r>
          </a:p>
          <a:p>
            <a:pPr algn="ctr"/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(</a:t>
            </a:r>
            <a:r>
              <a:rPr lang="en-US" sz="32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kafka</a:t>
            </a:r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zookeeper, master, worker)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364C50-1D1B-644E-866C-B24D214DAC91}"/>
              </a:ext>
            </a:extLst>
          </p:cNvPr>
          <p:cNvSpPr/>
          <p:nvPr/>
        </p:nvSpPr>
        <p:spPr>
          <a:xfrm>
            <a:off x="664386" y="4060663"/>
            <a:ext cx="78472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console-consumer listening to stream-output</a:t>
            </a:r>
          </a:p>
        </p:txBody>
      </p:sp>
    </p:spTree>
    <p:extLst>
      <p:ext uri="{BB962C8B-B14F-4D97-AF65-F5344CB8AC3E}">
        <p14:creationId xmlns:p14="http://schemas.microsoft.com/office/powerpoint/2010/main" val="2393332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C38F-BC9F-2A4C-B933-AC14B800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Create a Console Producer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B370AA-BC02-4A4F-A84A-A39DB2D527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074C2-D592-D14A-BA2E-EE08995B18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We also need to be able to produce the input data</a:t>
            </a:r>
          </a:p>
          <a:p>
            <a:r>
              <a:rPr lang="en-US" dirty="0"/>
              <a:t>Open a terminal and change directory to the docker directory</a:t>
            </a:r>
          </a:p>
          <a:p>
            <a:r>
              <a:rPr lang="en-US" dirty="0"/>
              <a:t>Run the console-producer: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docker-compose exec 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kafka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/opt/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kafka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kafka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-console-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producer.sh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--broker-list kafka:9092 </a:t>
            </a:r>
            <a:b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--topic stream-input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937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57CD-76D1-7748-9606-1FCC8015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844772-7063-394A-896B-DA559AB8F4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AB487-CB59-5B40-8D8D-B49C02A4E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36994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FAA9EA-E082-1B44-ACA3-8FFAA87456F6}"/>
              </a:ext>
            </a:extLst>
          </p:cNvPr>
          <p:cNvSpPr/>
          <p:nvPr/>
        </p:nvSpPr>
        <p:spPr>
          <a:xfrm>
            <a:off x="1526907" y="1910478"/>
            <a:ext cx="605819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docker</a:t>
            </a:r>
            <a:r>
              <a:rPr 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containers</a:t>
            </a:r>
          </a:p>
          <a:p>
            <a:pPr algn="ctr"/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(</a:t>
            </a:r>
            <a:r>
              <a:rPr lang="en-US" sz="32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kafka</a:t>
            </a:r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zookeeper, master, worker)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80C0B1-7CDC-0347-9930-D304AF02A6C3}"/>
              </a:ext>
            </a:extLst>
          </p:cNvPr>
          <p:cNvSpPr/>
          <p:nvPr/>
        </p:nvSpPr>
        <p:spPr>
          <a:xfrm>
            <a:off x="5322337" y="3306844"/>
            <a:ext cx="338573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console-consumer </a:t>
            </a:r>
          </a:p>
          <a:p>
            <a:pPr algn="ctr"/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listening to </a:t>
            </a:r>
          </a:p>
          <a:p>
            <a:pPr algn="ctr"/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stream-output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9CD60D-7EF7-E149-84FD-B73D3BA485E0}"/>
              </a:ext>
            </a:extLst>
          </p:cNvPr>
          <p:cNvSpPr/>
          <p:nvPr/>
        </p:nvSpPr>
        <p:spPr>
          <a:xfrm>
            <a:off x="524559" y="3306844"/>
            <a:ext cx="325101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console-producer </a:t>
            </a:r>
          </a:p>
          <a:p>
            <a:pPr algn="ctr"/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producing to </a:t>
            </a:r>
          </a:p>
          <a:p>
            <a:pPr algn="ctr"/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stream-input</a:t>
            </a:r>
          </a:p>
        </p:txBody>
      </p:sp>
    </p:spTree>
    <p:extLst>
      <p:ext uri="{BB962C8B-B14F-4D97-AF65-F5344CB8AC3E}">
        <p14:creationId xmlns:p14="http://schemas.microsoft.com/office/powerpoint/2010/main" val="1482851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D470C-D94C-6948-A21F-ED6F0A28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Build and Run the Stream Processor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8F41DF-F5C6-CB4D-94E0-3C5788F1E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17484-7045-D843-996F-8F7F43ED28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Open a terminal and change directory to the 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wordcount-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kafka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-solution</a:t>
            </a:r>
          </a:p>
          <a:p>
            <a:r>
              <a:rPr lang="en-US" dirty="0"/>
              <a:t>Run 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mvn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package </a:t>
            </a:r>
            <a:r>
              <a:rPr lang="en-US" dirty="0"/>
              <a:t>and after that 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target/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wordcounter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E6A6EF-5E87-9D4C-9C87-DB59E28A7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44" y="2711539"/>
            <a:ext cx="7408033" cy="321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53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0298-EC9F-A342-B886-8A708795D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DBF0FF-EBFA-AD40-8AAE-987A4792C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7DD33-68AB-254D-89F1-20A92E4EE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1865"/>
            <a:ext cx="9144000" cy="4438767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FD75ED2-6B5D-DE40-8A70-51ECFAD95E78}"/>
              </a:ext>
            </a:extLst>
          </p:cNvPr>
          <p:cNvSpPr txBox="1">
            <a:spLocks/>
          </p:cNvSpPr>
          <p:nvPr/>
        </p:nvSpPr>
        <p:spPr>
          <a:xfrm>
            <a:off x="3124200" y="5524528"/>
            <a:ext cx="28956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itchFamily="34" charset="0"/>
                <a:hlinkClick r:id="rId3"/>
              </a:rPr>
              <a:t>www.scispike.com</a:t>
            </a:r>
            <a:r>
              <a:rPr lang="en-US">
                <a:latin typeface="Calibri" pitchFamily="34" charset="0"/>
              </a:rPr>
              <a:t>                        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F0581C0A-7FD9-A847-B24C-4B7A9BE88219}"/>
              </a:ext>
            </a:extLst>
          </p:cNvPr>
          <p:cNvSpPr txBox="1">
            <a:spLocks/>
          </p:cNvSpPr>
          <p:nvPr/>
        </p:nvSpPr>
        <p:spPr>
          <a:xfrm>
            <a:off x="6553200" y="552452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rgbClr val="99999A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66355A-084C-D24E-9AD2-7E4FC41EA62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B733FC-2424-494A-8614-E271793A4675}"/>
              </a:ext>
            </a:extLst>
          </p:cNvPr>
          <p:cNvSpPr/>
          <p:nvPr/>
        </p:nvSpPr>
        <p:spPr>
          <a:xfrm>
            <a:off x="457200" y="2155820"/>
            <a:ext cx="320844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docker</a:t>
            </a:r>
            <a:r>
              <a:rPr 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containers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117A2-6501-914E-9CC8-AD7E5DF2F88B}"/>
              </a:ext>
            </a:extLst>
          </p:cNvPr>
          <p:cNvSpPr/>
          <p:nvPr/>
        </p:nvSpPr>
        <p:spPr>
          <a:xfrm>
            <a:off x="5301065" y="3912608"/>
            <a:ext cx="338573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console-consumer </a:t>
            </a:r>
          </a:p>
          <a:p>
            <a:pPr algn="ctr"/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listening to </a:t>
            </a:r>
          </a:p>
          <a:p>
            <a:pPr algn="ctr"/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stream-output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08DC1-3DE2-404A-97F7-51D9004B6A14}"/>
              </a:ext>
            </a:extLst>
          </p:cNvPr>
          <p:cNvSpPr/>
          <p:nvPr/>
        </p:nvSpPr>
        <p:spPr>
          <a:xfrm>
            <a:off x="457200" y="3917098"/>
            <a:ext cx="325101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console-producer </a:t>
            </a:r>
          </a:p>
          <a:p>
            <a:pPr algn="ctr"/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producing to </a:t>
            </a:r>
          </a:p>
          <a:p>
            <a:pPr algn="ctr"/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stream-input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C82069-0F20-074D-8092-D0D1C5A4884B}"/>
              </a:ext>
            </a:extLst>
          </p:cNvPr>
          <p:cNvSpPr/>
          <p:nvPr/>
        </p:nvSpPr>
        <p:spPr>
          <a:xfrm>
            <a:off x="5071323" y="2155819"/>
            <a:ext cx="361547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The event processor</a:t>
            </a:r>
            <a:endParaRPr 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8899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API's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Kafka supports a low level API that can be used to manipulate streams</a:t>
            </a:r>
          </a:p>
          <a:p>
            <a:endParaRPr lang="en-US" dirty="0"/>
          </a:p>
          <a:p>
            <a:r>
              <a:rPr lang="en-US" dirty="0"/>
              <a:t>We'll focus on the Kafka Stream `DSL`</a:t>
            </a:r>
          </a:p>
          <a:p>
            <a:pPr lvl="1"/>
            <a:r>
              <a:rPr lang="en-US" dirty="0"/>
              <a:t>Higher level</a:t>
            </a:r>
          </a:p>
          <a:p>
            <a:pPr lvl="1"/>
            <a:r>
              <a:rPr lang="en-US" dirty="0"/>
              <a:t>Closer to other streaming ideas</a:t>
            </a:r>
          </a:p>
          <a:p>
            <a:pPr lvl="2"/>
            <a:r>
              <a:rPr lang="en-US" dirty="0"/>
              <a:t>Brining in some of the functional programming paradigms</a:t>
            </a:r>
          </a:p>
        </p:txBody>
      </p:sp>
    </p:spTree>
    <p:extLst>
      <p:ext uri="{BB962C8B-B14F-4D97-AF65-F5344CB8AC3E}">
        <p14:creationId xmlns:p14="http://schemas.microsoft.com/office/powerpoint/2010/main" val="975569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FE764-8288-3A41-BF8D-DEFE89FC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Enter Some Text in the Producer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238F4C-7134-1E42-8F92-211886E1F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182E91-6821-CC46-B402-D880056F9C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2E15C-BC4C-7546-B925-D74AE42E7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690"/>
            <a:ext cx="9144000" cy="44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8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39226-4882-224D-9F9D-E4AD1304E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some time...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B819F-5A77-5648-B873-D72056D3A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F9BBA-380A-284D-8A75-418D18EB6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6090"/>
            <a:ext cx="9144000" cy="4401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1ECBBE-803F-0841-876C-714E8AE0C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988" y="2664481"/>
            <a:ext cx="4624353" cy="3182725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283742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9190-A86D-BC40-8966-EA168A27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Lab/Example: Another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5D3548-94FB-554C-935B-5F4D10CD2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A84F69-99DB-EE42-BE13-B9DCA836D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50" y="1219200"/>
            <a:ext cx="7950479" cy="438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91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7A9A1-6DF9-904B-BCFA-C77692737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93D6C3-16BB-9146-B500-085A81B2B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C7EBDE-5A4E-6143-819B-6EE852E169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26366-6CAA-0045-AA7C-2E1F79C36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216"/>
            <a:ext cx="91440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20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DF43E-EA90-8741-9051-1836BEC1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Description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D8C16-AD59-4945-9EC4-605E61329C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A63F6-1B2A-4B4A-ACF3-1F40D40592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We get a stream of vehicle locations</a:t>
            </a:r>
          </a:p>
          <a:p>
            <a:r>
              <a:rPr lang="en-US" dirty="0"/>
              <a:t>Each location contains:</a:t>
            </a:r>
          </a:p>
          <a:p>
            <a:pPr lvl="1"/>
            <a:r>
              <a:rPr lang="en-US" dirty="0"/>
              <a:t>Vehicle ID</a:t>
            </a:r>
          </a:p>
          <a:p>
            <a:pPr lvl="1"/>
            <a:r>
              <a:rPr lang="en-US" dirty="0"/>
              <a:t>Data of observation</a:t>
            </a:r>
          </a:p>
          <a:p>
            <a:pPr lvl="1"/>
            <a:r>
              <a:rPr lang="en-US" dirty="0"/>
              <a:t>Speed</a:t>
            </a:r>
          </a:p>
          <a:p>
            <a:pPr lvl="1"/>
            <a:r>
              <a:rPr lang="en-US" dirty="0"/>
              <a:t>Direction</a:t>
            </a:r>
          </a:p>
          <a:p>
            <a:pPr lvl="1"/>
            <a:r>
              <a:rPr lang="en-US" dirty="0"/>
              <a:t>Latitude</a:t>
            </a:r>
          </a:p>
          <a:p>
            <a:pPr lvl="1"/>
            <a:r>
              <a:rPr lang="en-US" dirty="0"/>
              <a:t>Longitude</a:t>
            </a:r>
          </a:p>
        </p:txBody>
      </p:sp>
    </p:spTree>
    <p:extLst>
      <p:ext uri="{BB962C8B-B14F-4D97-AF65-F5344CB8AC3E}">
        <p14:creationId xmlns:p14="http://schemas.microsoft.com/office/powerpoint/2010/main" val="3848290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34A0-92DD-404C-97AB-0E365876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and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68FB2B-9827-E040-BF0A-6F55F3DF69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AEA5B-2FF1-1D44-97AF-C91E68F31A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We want to know where the vehicle is most likely to be parked</a:t>
            </a:r>
          </a:p>
          <a:p>
            <a:r>
              <a:rPr lang="en-US" dirty="0"/>
              <a:t>Our plan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Parse the vehicle data from an input stream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Filter out the only those locates where the vehicle was at rest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Convert the vehicle locate into keys that we can accumulate. The key would be based on</a:t>
            </a:r>
          </a:p>
          <a:p>
            <a:pPr marL="1314450" lvl="2" indent="-457200"/>
            <a:r>
              <a:rPr lang="en-US" dirty="0"/>
              <a:t>Vehicle ID</a:t>
            </a:r>
          </a:p>
          <a:p>
            <a:pPr marL="1314450" lvl="2" indent="-457200"/>
            <a:r>
              <a:rPr lang="en-US" dirty="0"/>
              <a:t>Geo location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Group the locates together by key and count them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Stream the frequent parking count to another stream</a:t>
            </a:r>
          </a:p>
        </p:txBody>
      </p:sp>
    </p:spTree>
    <p:extLst>
      <p:ext uri="{BB962C8B-B14F-4D97-AF65-F5344CB8AC3E}">
        <p14:creationId xmlns:p14="http://schemas.microsoft.com/office/powerpoint/2010/main" val="2201520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3E775-5C8F-4441-A927-5F5FDF655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File: vehicle_1_to_1000.tsv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57A9D-306B-EB4E-B73A-99D872951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FC23E638-DDC1-634A-A73F-46B766F49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90" y="1524000"/>
            <a:ext cx="8612536" cy="435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13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6073-8D94-9845-9A60-9B350FD43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Pump – The Simulator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BCF3F1-1B43-5D43-82EC-9B4E526B2D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4E87E-F281-2545-935B-63AD413C26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We've created a message pump application to simulate the vehicle input</a:t>
            </a:r>
          </a:p>
          <a:p>
            <a:r>
              <a:rPr lang="en-US" dirty="0"/>
              <a:t>You can find this implementation in the directory:</a:t>
            </a:r>
            <a:br>
              <a:rPr lang="en-US" dirty="0"/>
            </a:b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kafka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-lab/labs/06-Streaming/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iot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kafka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-solution/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gps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-pump</a:t>
            </a:r>
          </a:p>
          <a:p>
            <a:r>
              <a:rPr lang="en-US" dirty="0"/>
              <a:t>The implementation reads the TSV file and produces messages into a topic called:</a:t>
            </a:r>
            <a:br>
              <a:rPr lang="en-US" dirty="0"/>
            </a:b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gps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-locations</a:t>
            </a:r>
          </a:p>
          <a:p>
            <a:r>
              <a:rPr lang="en-US" dirty="0"/>
              <a:t>In the real world, we would have to write some edge servers that receives the data from the vehicles and publish the topic into the topic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09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CF74-AFBB-B443-9E65-B2EAB0BB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Processor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2C69FB-4C5A-EF4F-9207-B6C293137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CD53C-FA0A-5544-8A47-C04BEAC6A4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We've created an event processor based on </a:t>
            </a:r>
            <a:r>
              <a:rPr lang="en-US" dirty="0" err="1"/>
              <a:t>kafka</a:t>
            </a:r>
            <a:r>
              <a:rPr lang="en-US" dirty="0"/>
              <a:t>-streaming (and another on Spark that we'll look at later)</a:t>
            </a:r>
          </a:p>
          <a:p>
            <a:r>
              <a:rPr lang="en-US" dirty="0"/>
              <a:t>You can find this implementation in the directory:</a:t>
            </a:r>
            <a:br>
              <a:rPr lang="en-US" dirty="0"/>
            </a:b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kafka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-lab/labs/06-Streaming/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iot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kafka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-solution/processor</a:t>
            </a:r>
          </a:p>
          <a:p>
            <a:r>
              <a:rPr lang="en-US" dirty="0"/>
              <a:t>This processor uses </a:t>
            </a:r>
            <a:r>
              <a:rPr lang="en-US" dirty="0" err="1"/>
              <a:t>kafka</a:t>
            </a:r>
            <a:r>
              <a:rPr lang="en-US" dirty="0"/>
              <a:t>-streams to read the events from the topic 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gps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-locations </a:t>
            </a:r>
            <a:r>
              <a:rPr lang="en-US" dirty="0"/>
              <a:t>and produces messages on the topic 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frequent-parking</a:t>
            </a:r>
          </a:p>
          <a:p>
            <a:pPr lvl="1"/>
            <a:r>
              <a:rPr lang="en-US" dirty="0"/>
              <a:t>The messages produced:</a:t>
            </a:r>
          </a:p>
          <a:p>
            <a:pPr lvl="2"/>
            <a:r>
              <a:rPr lang="en-US" dirty="0"/>
              <a:t>Key: Vehicle and location key based on </a:t>
            </a:r>
            <a:r>
              <a:rPr lang="en-US" dirty="0" err="1"/>
              <a:t>GeoHash</a:t>
            </a:r>
            <a:endParaRPr lang="en-US" dirty="0"/>
          </a:p>
          <a:p>
            <a:pPr lvl="2"/>
            <a:r>
              <a:rPr lang="en-US" dirty="0"/>
              <a:t>Value: parking count</a:t>
            </a:r>
          </a:p>
        </p:txBody>
      </p:sp>
    </p:spTree>
    <p:extLst>
      <p:ext uri="{BB962C8B-B14F-4D97-AF65-F5344CB8AC3E}">
        <p14:creationId xmlns:p14="http://schemas.microsoft.com/office/powerpoint/2010/main" val="1420025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8C11-7A30-D841-B413-42C8DFCFC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GeoHash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3B3E00-D0A8-3449-8F03-58A6F16129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98461-2176-704F-A8CE-3A6379FFE9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We build a key based on the vehicle id and a </a:t>
            </a:r>
            <a:r>
              <a:rPr lang="en-US" dirty="0" err="1"/>
              <a:t>GeoHash</a:t>
            </a:r>
            <a:endParaRPr lang="en-US" dirty="0"/>
          </a:p>
          <a:p>
            <a:r>
              <a:rPr lang="en-US" dirty="0" err="1"/>
              <a:t>GeoHash</a:t>
            </a:r>
            <a:r>
              <a:rPr lang="en-US" dirty="0"/>
              <a:t> allows us to focus on an area instead of absolute locates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C0AB9-952E-0242-BF20-B25F66A2E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783" y="2962418"/>
            <a:ext cx="3541079" cy="22400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D7934C-98C7-2D4A-AB3F-C2837C7AC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32" y="2981223"/>
            <a:ext cx="6123139" cy="177228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72698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Stream Processing?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53032" y="3429000"/>
            <a:ext cx="8231258" cy="2842684"/>
          </a:xfrm>
        </p:spPr>
        <p:txBody>
          <a:bodyPr/>
          <a:lstStyle/>
          <a:p>
            <a:r>
              <a:rPr lang="en-US" dirty="0"/>
              <a:t>Programming with streams of data (even unbounded streams)</a:t>
            </a:r>
          </a:p>
          <a:p>
            <a:r>
              <a:rPr lang="en-US" dirty="0"/>
              <a:t>Typical traits</a:t>
            </a:r>
          </a:p>
          <a:p>
            <a:pPr lvl="1"/>
            <a:r>
              <a:rPr lang="en-US" dirty="0"/>
              <a:t>Functional</a:t>
            </a:r>
          </a:p>
          <a:p>
            <a:pPr lvl="2"/>
            <a:r>
              <a:rPr lang="en-US" dirty="0"/>
              <a:t>Apply a dataflow or a sequence of functions to the streams</a:t>
            </a:r>
          </a:p>
          <a:p>
            <a:pPr lvl="2"/>
            <a:r>
              <a:rPr lang="en-US" dirty="0"/>
              <a:t>Combining functions provides a powerful expression language (lambda expression)</a:t>
            </a:r>
          </a:p>
          <a:p>
            <a:pPr lvl="1"/>
            <a:r>
              <a:rPr lang="en-US" dirty="0"/>
              <a:t>Reactive</a:t>
            </a:r>
          </a:p>
          <a:p>
            <a:pPr lvl="2"/>
            <a:r>
              <a:rPr lang="en-US" dirty="0"/>
              <a:t>Process incoming stream data immediately upon receipt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371600" y="1373941"/>
            <a:ext cx="685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71600" y="2135941"/>
            <a:ext cx="685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371600" y="2897941"/>
            <a:ext cx="685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600200" y="1183441"/>
            <a:ext cx="381000" cy="38100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213517" y="1183441"/>
            <a:ext cx="381000" cy="381000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802673" y="1184370"/>
            <a:ext cx="381000" cy="381000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415990" y="1184370"/>
            <a:ext cx="381000" cy="38100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034882" y="1183441"/>
            <a:ext cx="381000" cy="381000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648199" y="1183441"/>
            <a:ext cx="381000" cy="381000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242930" y="1184389"/>
            <a:ext cx="381000" cy="38100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856247" y="1184389"/>
            <a:ext cx="381000" cy="381000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437969" y="1183441"/>
            <a:ext cx="381000" cy="381000"/>
          </a:xfrm>
          <a:prstGeom prst="ellipse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7051286" y="1183441"/>
            <a:ext cx="381000" cy="381000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213517" y="1918948"/>
            <a:ext cx="381000" cy="381000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034882" y="1918948"/>
            <a:ext cx="381000" cy="381000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856247" y="1919896"/>
            <a:ext cx="381000" cy="381000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27" name="Hexagon 26"/>
          <p:cNvSpPr/>
          <p:nvPr/>
        </p:nvSpPr>
        <p:spPr>
          <a:xfrm>
            <a:off x="2136648" y="2669341"/>
            <a:ext cx="530352" cy="457200"/>
          </a:xfrm>
          <a:prstGeom prst="hexago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28" name="Hexagon 27"/>
          <p:cNvSpPr/>
          <p:nvPr/>
        </p:nvSpPr>
        <p:spPr>
          <a:xfrm>
            <a:off x="3960206" y="2673513"/>
            <a:ext cx="530352" cy="457200"/>
          </a:xfrm>
          <a:prstGeom prst="hexago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29" name="Hexagon 28"/>
          <p:cNvSpPr/>
          <p:nvPr/>
        </p:nvSpPr>
        <p:spPr>
          <a:xfrm>
            <a:off x="5781571" y="2681423"/>
            <a:ext cx="530352" cy="457200"/>
          </a:xfrm>
          <a:prstGeom prst="hexago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91" y="1569579"/>
            <a:ext cx="400457" cy="28910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20391" y="1066801"/>
            <a:ext cx="6988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rgbClr val="009CDE"/>
              </a:buClr>
              <a:buSzPct val="100000"/>
              <a:buFontTx/>
              <a:buNone/>
              <a:tabLst/>
              <a:defRPr/>
            </a:pPr>
            <a:r>
              <a:rPr lang="en-US" sz="2000" b="1">
                <a:solidFill>
                  <a:srgbClr val="7F7F7F"/>
                </a:solidFill>
                <a:cs typeface="Arial"/>
              </a:rPr>
              <a:t>S1</a:t>
            </a:r>
            <a:endParaRPr lang="en-US" sz="2000" b="1" dirty="0" err="1">
              <a:solidFill>
                <a:srgbClr val="7F7F7F"/>
              </a:solidFill>
              <a:cs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0391" y="1807505"/>
            <a:ext cx="6988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rgbClr val="009CDE"/>
              </a:buClr>
              <a:buSzPct val="100000"/>
              <a:buFontTx/>
              <a:buNone/>
              <a:tabLst/>
              <a:defRPr/>
            </a:pPr>
            <a:r>
              <a:rPr lang="en-US" sz="2000" b="1" dirty="0">
                <a:solidFill>
                  <a:srgbClr val="7F7F7F"/>
                </a:solidFill>
                <a:cs typeface="Arial"/>
              </a:rPr>
              <a:t>S2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91" y="2278659"/>
            <a:ext cx="400457" cy="28910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20390" y="2584784"/>
            <a:ext cx="6988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rgbClr val="009CDE"/>
              </a:buClr>
              <a:buSzPct val="100000"/>
              <a:buFontTx/>
              <a:buNone/>
              <a:tabLst/>
              <a:defRPr/>
            </a:pPr>
            <a:r>
              <a:rPr lang="en-US" sz="2000" b="1" dirty="0">
                <a:solidFill>
                  <a:srgbClr val="7F7F7F"/>
                </a:solidFill>
                <a:cs typeface="Arial"/>
              </a:rPr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484510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12C83-2E0C-5B44-A6C6-BEF5925BD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Stream 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77FC4E-5C69-584B-8F3C-FE73596B3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2317CC1B-A29E-C14A-A4B0-E58C74193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04" y="1600200"/>
            <a:ext cx="8483372" cy="328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02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BAF6-9610-4D43-BA9D-094006653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Solution in Kafka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B48B23-4CB5-FC40-B775-6A7471D11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FFB07-AC87-5147-9E00-CE1B765D21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Modify the docker-compose file to use your (which you may already have done in the word-count exercise)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the topics:</a:t>
            </a:r>
          </a:p>
          <a:p>
            <a:pPr marL="857250" lvl="1" indent="-457200"/>
            <a:r>
              <a:rPr lang="en-US" dirty="0" err="1"/>
              <a:t>gps</a:t>
            </a:r>
            <a:r>
              <a:rPr lang="en-US" dirty="0"/>
              <a:t>-locations</a:t>
            </a:r>
          </a:p>
          <a:p>
            <a:pPr marL="857250" lvl="1" indent="-457200"/>
            <a:r>
              <a:rPr lang="en-US" dirty="0"/>
              <a:t>frequent-parking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a </a:t>
            </a:r>
            <a:r>
              <a:rPr lang="en-US" dirty="0" err="1"/>
              <a:t>kafka</a:t>
            </a:r>
            <a:r>
              <a:rPr lang="en-US" dirty="0"/>
              <a:t>-consumer to listen to the frequent-parking topic (with the show key property)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Build and run the message pump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Build and run the processor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Wait to see the parking counts...</a:t>
            </a:r>
          </a:p>
        </p:txBody>
      </p:sp>
    </p:spTree>
    <p:extLst>
      <p:ext uri="{BB962C8B-B14F-4D97-AF65-F5344CB8AC3E}">
        <p14:creationId xmlns:p14="http://schemas.microsoft.com/office/powerpoint/2010/main" val="1370866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2806-A7FA-B340-BD19-833B0CFA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Topics and Start the Console Consumer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DDB647-67BB-E14C-AA23-D52A3C1768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DEAA8-06A8-2F41-8AD2-99DDC4724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7898"/>
            <a:ext cx="9144000" cy="401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63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49A82-F270-2E41-B3B9-DECFA5E5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Start the Message Pump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C9AAF-58BC-5343-A261-F6195168F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D365B2-C9E5-6A48-AC86-CD0588D04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828800"/>
            <a:ext cx="9144000" cy="1763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34CF43-790C-5047-BB96-65EEE0142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89" y="3141886"/>
            <a:ext cx="6636470" cy="2747629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3395877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E8248-8DE8-8A4C-8A8A-3F401B885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549127-6EEF-7340-9B4A-4E234CAFC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11E79204-3410-C24F-8E1B-621553020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90" y="1752600"/>
            <a:ext cx="8347794" cy="260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14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F88B9-DC24-5244-9EBD-7B6E89BE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Start the Processor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87FA36-137D-E04C-A4B2-E8318DC8F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630475-07AA-024C-9B0E-14C76CE1C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59" y="1554039"/>
            <a:ext cx="8229600" cy="1768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F65947-9864-104D-B230-3A6D28B94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8700"/>
            <a:ext cx="9144000" cy="2407575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2336087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87BDD-94B1-D745-B446-09D80F800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02E32C-AC7A-AB4B-99EA-6E2F97667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7AC495-6079-F549-94FD-C4001D0F58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68BF67D-3CA6-CF49-B7B0-1B789545E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2" y="1645952"/>
            <a:ext cx="6065994" cy="3660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12594-057B-924F-9678-F92E8A1FC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842" y="945413"/>
            <a:ext cx="2719197" cy="4835128"/>
          </a:xfrm>
          <a:prstGeom prst="rect">
            <a:avLst/>
          </a:prstGeom>
          <a:ln w="7620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5957157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EC943A-0B17-3949-9792-F12A9A5F2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657A4F-5246-5947-961F-166B386CE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19100"/>
            <a:ext cx="8726976" cy="5448300"/>
          </a:xfrm>
          <a:prstGeom prst="rect">
            <a:avLst/>
          </a:prstGeom>
        </p:spPr>
      </p:pic>
      <p:sp>
        <p:nvSpPr>
          <p:cNvPr id="14" name="Pentagon 13">
            <a:extLst>
              <a:ext uri="{FF2B5EF4-FFF2-40B4-BE49-F238E27FC236}">
                <a16:creationId xmlns:a16="http://schemas.microsoft.com/office/drawing/2014/main" id="{E6EA927D-3C1A-4046-B340-75AEA929DE18}"/>
              </a:ext>
            </a:extLst>
          </p:cNvPr>
          <p:cNvSpPr/>
          <p:nvPr/>
        </p:nvSpPr>
        <p:spPr>
          <a:xfrm>
            <a:off x="288951" y="2293965"/>
            <a:ext cx="2476243" cy="1897231"/>
          </a:xfrm>
          <a:prstGeom prst="homePlat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is produced in the message-pump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CD30D340-CBDE-EE41-9EB8-F73F85F1C9EA}"/>
              </a:ext>
            </a:extLst>
          </p:cNvPr>
          <p:cNvSpPr/>
          <p:nvPr/>
        </p:nvSpPr>
        <p:spPr>
          <a:xfrm>
            <a:off x="3171196" y="2315190"/>
            <a:ext cx="2476243" cy="1897231"/>
          </a:xfrm>
          <a:prstGeom prst="homePlat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Then Processed in the parking-processor</a:t>
            </a:r>
            <a:endParaRPr lang="en-US" dirty="0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3F90606E-3A68-2B4A-9164-51B477F64412}"/>
              </a:ext>
            </a:extLst>
          </p:cNvPr>
          <p:cNvSpPr/>
          <p:nvPr/>
        </p:nvSpPr>
        <p:spPr>
          <a:xfrm>
            <a:off x="5883502" y="2315190"/>
            <a:ext cx="2476243" cy="1897231"/>
          </a:xfrm>
          <a:prstGeom prst="homePlat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Then </a:t>
            </a:r>
            <a:r>
              <a:rPr lang="en-US"/>
              <a:t>finally printed in the console consumer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4D0F8F-A26E-B64F-A216-01997B88F4DD}"/>
              </a:ext>
            </a:extLst>
          </p:cNvPr>
          <p:cNvSpPr/>
          <p:nvPr/>
        </p:nvSpPr>
        <p:spPr>
          <a:xfrm>
            <a:off x="1638617" y="925740"/>
            <a:ext cx="2093195" cy="7859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TOPIC</a:t>
            </a:r>
          </a:p>
          <a:p>
            <a:pPr algn="ctr"/>
            <a:r>
              <a:rPr lang="en-US" dirty="0" err="1"/>
              <a:t>gps</a:t>
            </a:r>
            <a:r>
              <a:rPr lang="en-US" dirty="0"/>
              <a:t>-locations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B53D0C-DD07-774E-A071-A18D66358C85}"/>
              </a:ext>
            </a:extLst>
          </p:cNvPr>
          <p:cNvSpPr/>
          <p:nvPr/>
        </p:nvSpPr>
        <p:spPr>
          <a:xfrm>
            <a:off x="4520862" y="925740"/>
            <a:ext cx="2093195" cy="7859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TOPIC</a:t>
            </a:r>
          </a:p>
          <a:p>
            <a:pPr algn="ctr"/>
            <a:r>
              <a:rPr lang="en-US" dirty="0"/>
              <a:t>frequent-parking</a:t>
            </a:r>
          </a:p>
        </p:txBody>
      </p:sp>
    </p:spTree>
    <p:extLst>
      <p:ext uri="{BB962C8B-B14F-4D97-AF65-F5344CB8AC3E}">
        <p14:creationId xmlns:p14="http://schemas.microsoft.com/office/powerpoint/2010/main" val="3074979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Obligatory Word Count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52600" y="1676399"/>
            <a:ext cx="2895600" cy="411480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676399"/>
            <a:ext cx="1124315" cy="6790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50891" y="1676399"/>
            <a:ext cx="3020748" cy="411480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Arial"/>
                <a:cs typeface="Arial"/>
              </a:rPr>
              <a:t>Word </a:t>
            </a:r>
            <a:r>
              <a:rPr lang="en-US">
                <a:latin typeface="Arial"/>
                <a:cs typeface="Arial"/>
              </a:rPr>
              <a:t>Counting Application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33600" y="2838125"/>
            <a:ext cx="2133600" cy="8382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/>
                <a:cs typeface="Arial"/>
              </a:rPr>
              <a:t>words-topic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33600" y="4191000"/>
            <a:ext cx="2133600" cy="838200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counts-topic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43600" y="2514600"/>
            <a:ext cx="457200" cy="3200400"/>
          </a:xfrm>
          <a:prstGeom prst="rect">
            <a:avLst/>
          </a:pr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Kafka Stream API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6582697" y="3429000"/>
            <a:ext cx="2070990" cy="1126035"/>
            <a:chOff x="1371600" y="1183441"/>
            <a:chExt cx="3581400" cy="1947272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371600" y="1373941"/>
              <a:ext cx="3581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1371600" y="2109448"/>
              <a:ext cx="3581400" cy="264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371600" y="2897941"/>
              <a:ext cx="3581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1600200" y="1183441"/>
              <a:ext cx="381000" cy="38100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2213517" y="1183441"/>
              <a:ext cx="381000" cy="381000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2802673" y="1184370"/>
              <a:ext cx="381000" cy="381000"/>
            </a:xfrm>
            <a:prstGeom prst="ellipse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3415990" y="1184370"/>
              <a:ext cx="381000" cy="381000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034882" y="1183441"/>
              <a:ext cx="381000" cy="381000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213517" y="1918948"/>
              <a:ext cx="381000" cy="381000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034882" y="1918948"/>
              <a:ext cx="381000" cy="381000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30" name="Hexagon 29"/>
            <p:cNvSpPr/>
            <p:nvPr/>
          </p:nvSpPr>
          <p:spPr>
            <a:xfrm>
              <a:off x="2136648" y="2669341"/>
              <a:ext cx="530352" cy="457200"/>
            </a:xfrm>
            <a:prstGeom prst="hexagon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31" name="Hexagon 30"/>
            <p:cNvSpPr/>
            <p:nvPr/>
          </p:nvSpPr>
          <p:spPr>
            <a:xfrm>
              <a:off x="3960206" y="2673513"/>
              <a:ext cx="530352" cy="457200"/>
            </a:xfrm>
            <a:prstGeom prst="hexagon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  <a:cs typeface="Arial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7816" y="1620561"/>
              <a:ext cx="400457" cy="28910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7816" y="2329641"/>
              <a:ext cx="400457" cy="289108"/>
            </a:xfrm>
            <a:prstGeom prst="rect">
              <a:avLst/>
            </a:prstGeom>
          </p:spPr>
        </p:pic>
      </p:grpSp>
      <p:cxnSp>
        <p:nvCxnSpPr>
          <p:cNvPr id="46" name="Straight Arrow Connector 45"/>
          <p:cNvCxnSpPr>
            <a:stCxn id="11" idx="3"/>
          </p:cNvCxnSpPr>
          <p:nvPr/>
        </p:nvCxnSpPr>
        <p:spPr>
          <a:xfrm>
            <a:off x="4267200" y="3257225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12" idx="3"/>
          </p:cNvCxnSpPr>
          <p:nvPr/>
        </p:nvCxnSpPr>
        <p:spPr>
          <a:xfrm flipH="1">
            <a:off x="4267200" y="46101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58" y="1701559"/>
            <a:ext cx="709246" cy="8382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33146" y="2571714"/>
            <a:ext cx="1206636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Blip>
                <a:blip r:embed="rId5"/>
              </a:buBlip>
            </a:pPr>
            <a:r>
              <a:rPr lang="en-US" sz="1200">
                <a:solidFill>
                  <a:srgbClr val="7F7F7F"/>
                </a:solidFill>
                <a:latin typeface="Arial"/>
                <a:cs typeface="Arial"/>
              </a:rPr>
              <a:t>Producer</a:t>
            </a:r>
            <a:endParaRPr lang="en-US" sz="1200" dirty="0" err="1">
              <a:solidFill>
                <a:srgbClr val="7F7F7F"/>
              </a:solidFill>
              <a:latin typeface="Arial"/>
              <a:cs typeface="Arial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61" y="4939201"/>
            <a:ext cx="709246" cy="8382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20749" y="5763601"/>
            <a:ext cx="1206636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Blip>
                <a:blip r:embed="rId5"/>
              </a:buBlip>
            </a:pPr>
            <a:r>
              <a:rPr lang="en-US" sz="1200" dirty="0">
                <a:solidFill>
                  <a:srgbClr val="7F7F7F"/>
                </a:solidFill>
                <a:latin typeface="Arial"/>
                <a:cs typeface="Arial"/>
              </a:rPr>
              <a:t>Consumer</a:t>
            </a:r>
          </a:p>
        </p:txBody>
      </p:sp>
      <p:cxnSp>
        <p:nvCxnSpPr>
          <p:cNvPr id="56" name="Elbow Connector 55"/>
          <p:cNvCxnSpPr>
            <a:stCxn id="52" idx="2"/>
            <a:endCxn id="11" idx="1"/>
          </p:cNvCxnSpPr>
          <p:nvPr/>
        </p:nvCxnSpPr>
        <p:spPr>
          <a:xfrm rot="16200000" flipH="1">
            <a:off x="1258476" y="2382101"/>
            <a:ext cx="353112" cy="139713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12" idx="1"/>
            <a:endCxn id="53" idx="0"/>
          </p:cNvCxnSpPr>
          <p:nvPr/>
        </p:nvCxnSpPr>
        <p:spPr>
          <a:xfrm rot="10800000" flipV="1">
            <a:off x="861284" y="4610099"/>
            <a:ext cx="1272316" cy="32910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649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Stream Classes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StreamsConfig</a:t>
            </a:r>
            <a:endParaRPr lang="en-US" dirty="0"/>
          </a:p>
          <a:p>
            <a:pPr lvl="1"/>
            <a:r>
              <a:rPr lang="en-US" dirty="0"/>
              <a:t>A wrapper around a map used for configuration</a:t>
            </a:r>
          </a:p>
          <a:p>
            <a:endParaRPr lang="en-US" dirty="0"/>
          </a:p>
          <a:p>
            <a:r>
              <a:rPr lang="en-US" dirty="0" err="1"/>
              <a:t>KStreamBuilder</a:t>
            </a:r>
            <a:endParaRPr lang="en-US" dirty="0"/>
          </a:p>
          <a:p>
            <a:pPr lvl="1"/>
            <a:r>
              <a:rPr lang="en-US" dirty="0"/>
              <a:t>The key class for setting up the stream </a:t>
            </a:r>
            <a:r>
              <a:rPr lang="en-US" dirty="0" err="1"/>
              <a:t>procoessing</a:t>
            </a:r>
            <a:endParaRPr lang="en-US" dirty="0"/>
          </a:p>
          <a:p>
            <a:pPr lvl="1"/>
            <a:r>
              <a:rPr lang="en-US" dirty="0"/>
              <a:t>Based on the </a:t>
            </a:r>
            <a:r>
              <a:rPr lang="en-US" dirty="0" err="1"/>
              <a:t>GoF</a:t>
            </a:r>
            <a:r>
              <a:rPr lang="en-US" dirty="0"/>
              <a:t> Builder Pattern</a:t>
            </a:r>
          </a:p>
          <a:p>
            <a:pPr lvl="2"/>
            <a:r>
              <a:rPr lang="en-US" dirty="0"/>
              <a:t>Fluent API</a:t>
            </a:r>
          </a:p>
          <a:p>
            <a:pPr lvl="2"/>
            <a:r>
              <a:rPr lang="en-US" dirty="0"/>
              <a:t>Constructs the processing dataflow</a:t>
            </a:r>
          </a:p>
          <a:p>
            <a:endParaRPr lang="en-US" dirty="0"/>
          </a:p>
          <a:p>
            <a:r>
              <a:rPr lang="en-US" dirty="0" err="1"/>
              <a:t>KafkaStreams</a:t>
            </a:r>
            <a:endParaRPr lang="en-US" dirty="0"/>
          </a:p>
          <a:p>
            <a:pPr lvl="1"/>
            <a:r>
              <a:rPr lang="en-US" dirty="0"/>
              <a:t>A wrapper of the actual stream</a:t>
            </a:r>
          </a:p>
        </p:txBody>
      </p:sp>
    </p:spTree>
    <p:extLst>
      <p:ext uri="{BB962C8B-B14F-4D97-AF65-F5344CB8AC3E}">
        <p14:creationId xmlns:p14="http://schemas.microsoft.com/office/powerpoint/2010/main" val="15355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Kafka Stream (Using Maven)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53032" y="4114800"/>
            <a:ext cx="8231258" cy="2156884"/>
          </a:xfrm>
        </p:spPr>
        <p:txBody>
          <a:bodyPr/>
          <a:lstStyle/>
          <a:p>
            <a:r>
              <a:rPr lang="en-US" dirty="0"/>
              <a:t>Kafka Streams are distributed as a simple jar file</a:t>
            </a:r>
          </a:p>
          <a:p>
            <a:r>
              <a:rPr lang="en-US" dirty="0"/>
              <a:t>Simply include the jar file in your program and you'll be able to use the streaming library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1371600"/>
            <a:ext cx="6400800" cy="224676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80"/>
                </a:solidFill>
              </a:rPr>
              <a:t>&lt;dependency&gt;</a:t>
            </a:r>
            <a:endParaRPr lang="en-US" sz="2800" dirty="0"/>
          </a:p>
          <a:p>
            <a:r>
              <a:rPr lang="en-US" sz="2800" dirty="0">
                <a:solidFill>
                  <a:srgbClr val="000080"/>
                </a:solidFill>
              </a:rPr>
              <a:t>	&lt;</a:t>
            </a:r>
            <a:r>
              <a:rPr lang="en-US" sz="2800" dirty="0" err="1">
                <a:solidFill>
                  <a:srgbClr val="000080"/>
                </a:solidFill>
              </a:rPr>
              <a:t>groupId</a:t>
            </a:r>
            <a:r>
              <a:rPr lang="en-US" sz="2800" dirty="0">
                <a:solidFill>
                  <a:srgbClr val="000080"/>
                </a:solidFill>
              </a:rPr>
              <a:t>&gt;</a:t>
            </a:r>
            <a:r>
              <a:rPr lang="en-US" sz="2800" dirty="0" err="1"/>
              <a:t>org.apache.kafka</a:t>
            </a:r>
            <a:r>
              <a:rPr lang="en-US" sz="2800" dirty="0">
                <a:solidFill>
                  <a:srgbClr val="000080"/>
                </a:solidFill>
              </a:rPr>
              <a:t>&lt;/</a:t>
            </a:r>
            <a:r>
              <a:rPr lang="en-US" sz="2800" dirty="0" err="1">
                <a:solidFill>
                  <a:srgbClr val="000080"/>
                </a:solidFill>
              </a:rPr>
              <a:t>groupId</a:t>
            </a:r>
            <a:r>
              <a:rPr lang="en-US" sz="2800" dirty="0">
                <a:solidFill>
                  <a:srgbClr val="000080"/>
                </a:solidFill>
              </a:rPr>
              <a:t>&gt;</a:t>
            </a:r>
            <a:endParaRPr lang="en-US" sz="2800" dirty="0"/>
          </a:p>
          <a:p>
            <a:r>
              <a:rPr lang="en-US" sz="2800" dirty="0">
                <a:solidFill>
                  <a:srgbClr val="000080"/>
                </a:solidFill>
              </a:rPr>
              <a:t>	&lt;</a:t>
            </a:r>
            <a:r>
              <a:rPr lang="en-US" sz="2800" dirty="0" err="1">
                <a:solidFill>
                  <a:srgbClr val="000080"/>
                </a:solidFill>
              </a:rPr>
              <a:t>artifactId</a:t>
            </a:r>
            <a:r>
              <a:rPr lang="en-US" sz="2800" dirty="0">
                <a:solidFill>
                  <a:srgbClr val="000080"/>
                </a:solidFill>
              </a:rPr>
              <a:t>&gt;</a:t>
            </a:r>
            <a:r>
              <a:rPr lang="en-US" sz="2800" dirty="0" err="1"/>
              <a:t>kafka</a:t>
            </a:r>
            <a:r>
              <a:rPr lang="en-US" sz="2800" dirty="0"/>
              <a:t>-streams</a:t>
            </a:r>
            <a:r>
              <a:rPr lang="en-US" sz="2800" dirty="0">
                <a:solidFill>
                  <a:srgbClr val="000080"/>
                </a:solidFill>
              </a:rPr>
              <a:t>&lt;/</a:t>
            </a:r>
            <a:r>
              <a:rPr lang="en-US" sz="2800" dirty="0" err="1">
                <a:solidFill>
                  <a:srgbClr val="000080"/>
                </a:solidFill>
              </a:rPr>
              <a:t>artifactId</a:t>
            </a:r>
            <a:r>
              <a:rPr lang="en-US" sz="2800" dirty="0">
                <a:solidFill>
                  <a:srgbClr val="000080"/>
                </a:solidFill>
              </a:rPr>
              <a:t>&gt;</a:t>
            </a:r>
            <a:endParaRPr lang="en-US" sz="2800" dirty="0"/>
          </a:p>
          <a:p>
            <a:r>
              <a:rPr lang="en-US" sz="2800" dirty="0">
                <a:solidFill>
                  <a:srgbClr val="000080"/>
                </a:solidFill>
              </a:rPr>
              <a:t>	&lt;version&gt;</a:t>
            </a:r>
            <a:r>
              <a:rPr lang="en-US" sz="2800" dirty="0"/>
              <a:t>0.10.1.1</a:t>
            </a:r>
            <a:r>
              <a:rPr lang="en-US" sz="2800" dirty="0">
                <a:solidFill>
                  <a:srgbClr val="000080"/>
                </a:solidFill>
              </a:rPr>
              <a:t>&lt;/version&gt;</a:t>
            </a:r>
          </a:p>
          <a:p>
            <a:r>
              <a:rPr lang="en-US" sz="2800" dirty="0">
                <a:solidFill>
                  <a:srgbClr val="000080"/>
                </a:solidFill>
              </a:rPr>
              <a:t>&lt;/dependency&gt;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7937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to Stream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4690" y="920013"/>
            <a:ext cx="841694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Configure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Properties props = new Properties();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pros.put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StreamsConfig.CLIENT_ID_CONFIG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"...")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StreamsConfig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config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StreamsConfig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(props);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Serialization/deserialization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Serde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serDeser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Serdes.String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Create the data processing pipeline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KStreamBuilder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KStreamBuilder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bld.stream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serDeser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serDeser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"topic")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.map(...) ...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Create stream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KafkaStreams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KafkaStreams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bld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config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); 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Start stream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kafkaStreams.start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 </a:t>
            </a:r>
          </a:p>
        </p:txBody>
      </p:sp>
    </p:spTree>
    <p:extLst>
      <p:ext uri="{BB962C8B-B14F-4D97-AF65-F5344CB8AC3E}">
        <p14:creationId xmlns:p14="http://schemas.microsoft.com/office/powerpoint/2010/main" val="703272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Count Streaming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82297" y="2949677"/>
            <a:ext cx="184731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rgbClr val="009CDE"/>
              </a:buClr>
              <a:buSzPct val="100000"/>
              <a:buFontTx/>
              <a:buNone/>
              <a:tabLst/>
              <a:defRPr/>
            </a:pPr>
            <a:endParaRPr lang="en-US" sz="1200" dirty="0" err="1">
              <a:solidFill>
                <a:srgbClr val="7F7F7F"/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4690" y="1219200"/>
            <a:ext cx="856071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StreamsConfig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config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StreamsConfig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(props); </a:t>
            </a: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Serde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&lt;String&gt;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serde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Serdes.String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KStreamBuilder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bld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KStreamBuilder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bld.stream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serde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serde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"words-topic") 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.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flatMapValues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(text -&gt;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asList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text.split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(" "))) 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.map((key, word) -&gt; new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KeyValue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&lt;&gt;(word, word)) 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.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countByKey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serde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"Counts") 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.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toStream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 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.map((word, count) -&gt; 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	new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KeyValue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&lt;&gt;(word, word + ":" + count)) </a:t>
            </a: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.to(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serde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serde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"counts-topic"); </a:t>
            </a:r>
          </a:p>
          <a:p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KafkaStreams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s= new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KafkaStreams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bld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config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); </a:t>
            </a:r>
          </a:p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s.start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(); </a:t>
            </a:r>
          </a:p>
        </p:txBody>
      </p:sp>
    </p:spTree>
    <p:extLst>
      <p:ext uri="{BB962C8B-B14F-4D97-AF65-F5344CB8AC3E}">
        <p14:creationId xmlns:p14="http://schemas.microsoft.com/office/powerpoint/2010/main" val="17582258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003087"/>
      </a:dk2>
      <a:lt2>
        <a:srgbClr val="EEECE1"/>
      </a:lt2>
      <a:accent1>
        <a:srgbClr val="003087"/>
      </a:accent1>
      <a:accent2>
        <a:srgbClr val="009CDE"/>
      </a:accent2>
      <a:accent3>
        <a:srgbClr val="99999A"/>
      </a:accent3>
      <a:accent4>
        <a:srgbClr val="77E0C1"/>
      </a:accent4>
      <a:accent5>
        <a:srgbClr val="B0008E"/>
      </a:accent5>
      <a:accent6>
        <a:srgbClr val="FF8F1C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999A"/>
        </a:solidFill>
        <a:ln>
          <a:noFill/>
        </a:ln>
        <a:effectLst/>
      </a:spPr>
      <a:bodyPr rtlCol="0" anchor="ctr"/>
      <a:lstStyle>
        <a:defPPr algn="ctr">
          <a:defRPr dirty="0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5750" indent="-285750">
          <a:lnSpc>
            <a:spcPct val="130000"/>
          </a:lnSpc>
          <a:spcBef>
            <a:spcPct val="20000"/>
          </a:spcBef>
          <a:buClr>
            <a:srgbClr val="009CDE"/>
          </a:buClr>
          <a:buSzPct val="100000"/>
          <a:buBlip>
            <a:blip xmlns:r="http://schemas.openxmlformats.org/officeDocument/2006/relationships" r:embed="rId1"/>
          </a:buBlip>
          <a:defRPr sz="1200" dirty="0" err="1">
            <a:solidFill>
              <a:srgbClr val="7F7F7F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33685</TotalTime>
  <Words>1711</Words>
  <Application>Microsoft Macintosh PowerPoint</Application>
  <PresentationFormat>On-screen Show (4:3)</PresentationFormat>
  <Paragraphs>347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Consolas</vt:lpstr>
      <vt:lpstr>Courier</vt:lpstr>
      <vt:lpstr>Futura Std Book</vt:lpstr>
      <vt:lpstr>Helvetica</vt:lpstr>
      <vt:lpstr>Wingdings</vt:lpstr>
      <vt:lpstr>Office Theme</vt:lpstr>
      <vt:lpstr>PowerPoint Presentation</vt:lpstr>
      <vt:lpstr>Introduction</vt:lpstr>
      <vt:lpstr>Two API's</vt:lpstr>
      <vt:lpstr>What is Stream Processing?</vt:lpstr>
      <vt:lpstr>The Obligatory Word Count Example</vt:lpstr>
      <vt:lpstr>Kafka Stream Classes</vt:lpstr>
      <vt:lpstr>Enable Kafka Stream (Using Maven)</vt:lpstr>
      <vt:lpstr>Programming to Stream</vt:lpstr>
      <vt:lpstr>Word Count Streaming</vt:lpstr>
      <vt:lpstr>kafkacat – A Useful Tool</vt:lpstr>
      <vt:lpstr>Installing kafkacat</vt:lpstr>
      <vt:lpstr>Processor Topology</vt:lpstr>
      <vt:lpstr>Processing and Time</vt:lpstr>
      <vt:lpstr>Stateful Stream Processing</vt:lpstr>
      <vt:lpstr>Stream vs. Table</vt:lpstr>
      <vt:lpstr>Windowing</vt:lpstr>
      <vt:lpstr>Parallel Stream Processing Pipelines</vt:lpstr>
      <vt:lpstr>Backpressure</vt:lpstr>
      <vt:lpstr>Summary</vt:lpstr>
      <vt:lpstr>Lab</vt:lpstr>
      <vt:lpstr>Step 1: Setup Your docker.yml File</vt:lpstr>
      <vt:lpstr>Step 2: Start Your Docker Processes</vt:lpstr>
      <vt:lpstr>Step 3: Create Some Topics</vt:lpstr>
      <vt:lpstr>Step 4: Create a Console Consumer </vt:lpstr>
      <vt:lpstr>Where Are We?</vt:lpstr>
      <vt:lpstr>Step 5: Create a Console Producer</vt:lpstr>
      <vt:lpstr>Where Are We?</vt:lpstr>
      <vt:lpstr>Step 6: Build and Run the Stream Processor</vt:lpstr>
      <vt:lpstr>Where Are We?</vt:lpstr>
      <vt:lpstr>Step 7: Enter Some Text in the Producer</vt:lpstr>
      <vt:lpstr>After some time...</vt:lpstr>
      <vt:lpstr>Lab/Example: Another Problem</vt:lpstr>
      <vt:lpstr>PowerPoint Presentation</vt:lpstr>
      <vt:lpstr>Example Description</vt:lpstr>
      <vt:lpstr>Problem and Plan</vt:lpstr>
      <vt:lpstr>Input File: vehicle_1_to_1000.tsv</vt:lpstr>
      <vt:lpstr>Message Pump – The Simulator</vt:lpstr>
      <vt:lpstr>Event Processor</vt:lpstr>
      <vt:lpstr>GeoHash</vt:lpstr>
      <vt:lpstr>Kafka Stream Solution</vt:lpstr>
      <vt:lpstr>Run Solution in Kafka</vt:lpstr>
      <vt:lpstr>Creating the Topics and Start the Console Consumer</vt:lpstr>
      <vt:lpstr>Build and Start the Message Pump</vt:lpstr>
      <vt:lpstr>Output</vt:lpstr>
      <vt:lpstr>Build and Start the Processor</vt:lpstr>
      <vt:lpstr>Output</vt:lpstr>
      <vt:lpstr>PowerPoint Presentation</vt:lpstr>
    </vt:vector>
  </TitlesOfParts>
  <Company>fuseproject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Allie Packard</dc:creator>
  <cp:lastModifiedBy>Graff, Petter(AWF)</cp:lastModifiedBy>
  <cp:revision>1052</cp:revision>
  <cp:lastPrinted>2014-04-15T20:58:29Z</cp:lastPrinted>
  <dcterms:created xsi:type="dcterms:W3CDTF">2014-03-31T20:09:59Z</dcterms:created>
  <dcterms:modified xsi:type="dcterms:W3CDTF">2018-06-22T17:24:51Z</dcterms:modified>
</cp:coreProperties>
</file>